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19"/>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9" r:id="rId15"/>
    <p:sldId id="271" r:id="rId16"/>
    <p:sldId id="272"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76"/>
    <p:restoredTop sz="86328"/>
  </p:normalViewPr>
  <p:slideViewPr>
    <p:cSldViewPr snapToGrid="0">
      <p:cViewPr varScale="1">
        <p:scale>
          <a:sx n="93" d="100"/>
          <a:sy n="93" d="100"/>
        </p:scale>
        <p:origin x="11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A2893-03C1-8847-AEBB-A45E701BEB08}" type="datetimeFigureOut">
              <a:rPr lang="en-US" smtClean="0"/>
              <a:t>3/29/25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5229A-66D4-4B40-91C9-C5DD2EFD62E0}" type="slidenum">
              <a:rPr lang="en-US" smtClean="0"/>
              <a:t>‹#›</a:t>
            </a:fld>
            <a:endParaRPr lang="en-US"/>
          </a:p>
        </p:txBody>
      </p:sp>
    </p:spTree>
    <p:extLst>
      <p:ext uri="{BB962C8B-B14F-4D97-AF65-F5344CB8AC3E}">
        <p14:creationId xmlns:p14="http://schemas.microsoft.com/office/powerpoint/2010/main" val="32498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5229A-66D4-4B40-91C9-C5DD2EFD62E0}" type="slidenum">
              <a:rPr lang="en-US" smtClean="0"/>
              <a:t>3</a:t>
            </a:fld>
            <a:endParaRPr lang="en-US"/>
          </a:p>
        </p:txBody>
      </p:sp>
    </p:spTree>
    <p:extLst>
      <p:ext uri="{BB962C8B-B14F-4D97-AF65-F5344CB8AC3E}">
        <p14:creationId xmlns:p14="http://schemas.microsoft.com/office/powerpoint/2010/main" val="115165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SA talk</a:t>
            </a:r>
          </a:p>
        </p:txBody>
      </p:sp>
      <p:sp>
        <p:nvSpPr>
          <p:cNvPr id="4" name="Slide Number Placeholder 3"/>
          <p:cNvSpPr>
            <a:spLocks noGrp="1"/>
          </p:cNvSpPr>
          <p:nvPr>
            <p:ph type="sldNum" sz="quarter" idx="5"/>
          </p:nvPr>
        </p:nvSpPr>
        <p:spPr/>
        <p:txBody>
          <a:bodyPr/>
          <a:lstStyle/>
          <a:p>
            <a:fld id="{62C5229A-66D4-4B40-91C9-C5DD2EFD62E0}" type="slidenum">
              <a:rPr lang="en-US" smtClean="0"/>
              <a:t>12</a:t>
            </a:fld>
            <a:endParaRPr lang="en-US"/>
          </a:p>
        </p:txBody>
      </p:sp>
    </p:spTree>
    <p:extLst>
      <p:ext uri="{BB962C8B-B14F-4D97-AF65-F5344CB8AC3E}">
        <p14:creationId xmlns:p14="http://schemas.microsoft.com/office/powerpoint/2010/main" val="303131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 Choices – you need a backups because all sorts of things can go wrong. Dates might changed and the child may no longer ben available. Something might go wrong with the license. The child may get sick etc. unlike with adult where you can find a last minute replacement. Every child needs to be licensed. If you have an SA child in a featured role make sure you have 2 or 3 child licensed for that date so you will have another child to fill in that role. If you say have a scene set in a classroom or park and need like 20 child SAs, you’re best to make sure you have more than that licensed for them scenes, have 25/30. You can always amend their licenses and use them on other days.</a:t>
            </a:r>
          </a:p>
        </p:txBody>
      </p:sp>
      <p:sp>
        <p:nvSpPr>
          <p:cNvPr id="4" name="Slide Number Placeholder 3"/>
          <p:cNvSpPr>
            <a:spLocks noGrp="1"/>
          </p:cNvSpPr>
          <p:nvPr>
            <p:ph type="sldNum" sz="quarter" idx="5"/>
          </p:nvPr>
        </p:nvSpPr>
        <p:spPr/>
        <p:txBody>
          <a:bodyPr/>
          <a:lstStyle/>
          <a:p>
            <a:fld id="{62C5229A-66D4-4B40-91C9-C5DD2EFD62E0}" type="slidenum">
              <a:rPr lang="en-US" smtClean="0"/>
              <a:t>13</a:t>
            </a:fld>
            <a:endParaRPr lang="en-US"/>
          </a:p>
        </p:txBody>
      </p:sp>
    </p:spTree>
    <p:extLst>
      <p:ext uri="{BB962C8B-B14F-4D97-AF65-F5344CB8AC3E}">
        <p14:creationId xmlns:p14="http://schemas.microsoft.com/office/powerpoint/2010/main" val="49263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4FC5F-5E93-6655-F132-029088365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A5D29-DD10-E358-B296-07719487A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8DBC5-3496-A321-00EE-143922F2D2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E7A1F3-84C2-B10B-EF90-C9039CA3A5AE}"/>
              </a:ext>
            </a:extLst>
          </p:cNvPr>
          <p:cNvSpPr>
            <a:spLocks noGrp="1"/>
          </p:cNvSpPr>
          <p:nvPr>
            <p:ph type="sldNum" sz="quarter" idx="5"/>
          </p:nvPr>
        </p:nvSpPr>
        <p:spPr/>
        <p:txBody>
          <a:bodyPr/>
          <a:lstStyle/>
          <a:p>
            <a:fld id="{62C5229A-66D4-4B40-91C9-C5DD2EFD62E0}" type="slidenum">
              <a:rPr lang="en-US" smtClean="0"/>
              <a:t>14</a:t>
            </a:fld>
            <a:endParaRPr lang="en-US"/>
          </a:p>
        </p:txBody>
      </p:sp>
    </p:spTree>
    <p:extLst>
      <p:ext uri="{BB962C8B-B14F-4D97-AF65-F5344CB8AC3E}">
        <p14:creationId xmlns:p14="http://schemas.microsoft.com/office/powerpoint/2010/main" val="122001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D80A3-B71C-13BF-B612-FCB6E6C0D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1275F-4981-531E-9B5E-016EBAA5F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D5AB5-895C-CD41-3442-5B5FFAD078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6156FA-BEF5-50AA-60C8-7D987EF3218C}"/>
              </a:ext>
            </a:extLst>
          </p:cNvPr>
          <p:cNvSpPr>
            <a:spLocks noGrp="1"/>
          </p:cNvSpPr>
          <p:nvPr>
            <p:ph type="sldNum" sz="quarter" idx="5"/>
          </p:nvPr>
        </p:nvSpPr>
        <p:spPr/>
        <p:txBody>
          <a:bodyPr/>
          <a:lstStyle/>
          <a:p>
            <a:fld id="{62C5229A-66D4-4B40-91C9-C5DD2EFD62E0}" type="slidenum">
              <a:rPr lang="en-US" smtClean="0"/>
              <a:t>15</a:t>
            </a:fld>
            <a:endParaRPr lang="en-US"/>
          </a:p>
        </p:txBody>
      </p:sp>
    </p:spTree>
    <p:extLst>
      <p:ext uri="{BB962C8B-B14F-4D97-AF65-F5344CB8AC3E}">
        <p14:creationId xmlns:p14="http://schemas.microsoft.com/office/powerpoint/2010/main" val="11337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A59D7-7403-E3E8-65B3-8D4B9E341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3873B-6AE4-675A-3482-9D72D4D78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A87F6-1723-C257-0863-FF33FADED1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723527-3FD4-C75C-6FDE-59988FB2B0FF}"/>
              </a:ext>
            </a:extLst>
          </p:cNvPr>
          <p:cNvSpPr>
            <a:spLocks noGrp="1"/>
          </p:cNvSpPr>
          <p:nvPr>
            <p:ph type="sldNum" sz="quarter" idx="5"/>
          </p:nvPr>
        </p:nvSpPr>
        <p:spPr/>
        <p:txBody>
          <a:bodyPr/>
          <a:lstStyle/>
          <a:p>
            <a:fld id="{62C5229A-66D4-4B40-91C9-C5DD2EFD62E0}" type="slidenum">
              <a:rPr lang="en-US" smtClean="0"/>
              <a:t>16</a:t>
            </a:fld>
            <a:endParaRPr lang="en-US"/>
          </a:p>
        </p:txBody>
      </p:sp>
    </p:spTree>
    <p:extLst>
      <p:ext uri="{BB962C8B-B14F-4D97-AF65-F5344CB8AC3E}">
        <p14:creationId xmlns:p14="http://schemas.microsoft.com/office/powerpoint/2010/main" val="150528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5229A-66D4-4B40-91C9-C5DD2EFD62E0}" type="slidenum">
              <a:rPr lang="en-US" smtClean="0"/>
              <a:t>17</a:t>
            </a:fld>
            <a:endParaRPr lang="en-US"/>
          </a:p>
        </p:txBody>
      </p:sp>
    </p:spTree>
    <p:extLst>
      <p:ext uri="{BB962C8B-B14F-4D97-AF65-F5344CB8AC3E}">
        <p14:creationId xmlns:p14="http://schemas.microsoft.com/office/powerpoint/2010/main" val="166186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school leaving age - so even if 16 but still at school, they need a license</a:t>
            </a:r>
          </a:p>
          <a:p>
            <a:r>
              <a:rPr lang="en-US" dirty="0"/>
              <a:t>Council Duty – You’re still responsible for the child &amp; take a lot of it on if your name is on the license</a:t>
            </a:r>
          </a:p>
          <a:p>
            <a:r>
              <a:rPr lang="en-US" dirty="0"/>
              <a:t>SHOW EXAMPLE OF CHILD LICENSE</a:t>
            </a:r>
          </a:p>
          <a:p>
            <a:endParaRPr lang="en-US" dirty="0"/>
          </a:p>
        </p:txBody>
      </p:sp>
      <p:sp>
        <p:nvSpPr>
          <p:cNvPr id="4" name="Slide Number Placeholder 3"/>
          <p:cNvSpPr>
            <a:spLocks noGrp="1"/>
          </p:cNvSpPr>
          <p:nvPr>
            <p:ph type="sldNum" sz="quarter" idx="5"/>
          </p:nvPr>
        </p:nvSpPr>
        <p:spPr/>
        <p:txBody>
          <a:bodyPr/>
          <a:lstStyle/>
          <a:p>
            <a:fld id="{62C5229A-66D4-4B40-91C9-C5DD2EFD62E0}" type="slidenum">
              <a:rPr lang="en-US" smtClean="0"/>
              <a:t>4</a:t>
            </a:fld>
            <a:endParaRPr lang="en-US"/>
          </a:p>
        </p:txBody>
      </p:sp>
    </p:spTree>
    <p:extLst>
      <p:ext uri="{BB962C8B-B14F-4D97-AF65-F5344CB8AC3E}">
        <p14:creationId xmlns:p14="http://schemas.microsoft.com/office/powerpoint/2010/main" val="172709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Tutoring – Talk a little bit about tutoring, what the education hours mean</a:t>
            </a:r>
          </a:p>
        </p:txBody>
      </p:sp>
      <p:sp>
        <p:nvSpPr>
          <p:cNvPr id="4" name="Slide Number Placeholder 3"/>
          <p:cNvSpPr>
            <a:spLocks noGrp="1"/>
          </p:cNvSpPr>
          <p:nvPr>
            <p:ph type="sldNum" sz="quarter" idx="5"/>
          </p:nvPr>
        </p:nvSpPr>
        <p:spPr/>
        <p:txBody>
          <a:bodyPr/>
          <a:lstStyle/>
          <a:p>
            <a:fld id="{62C5229A-66D4-4B40-91C9-C5DD2EFD62E0}" type="slidenum">
              <a:rPr lang="en-US" smtClean="0"/>
              <a:t>5</a:t>
            </a:fld>
            <a:endParaRPr lang="en-US"/>
          </a:p>
        </p:txBody>
      </p:sp>
    </p:spTree>
    <p:extLst>
      <p:ext uri="{BB962C8B-B14F-4D97-AF65-F5344CB8AC3E}">
        <p14:creationId xmlns:p14="http://schemas.microsoft.com/office/powerpoint/2010/main" val="142262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THE PREP – You want to be dealing the daily pitfalls of having a child on set (needing breaks, tired/misbehaving kids).</a:t>
            </a:r>
          </a:p>
          <a:p>
            <a:r>
              <a:rPr lang="en-US" dirty="0"/>
              <a:t>IF YOU HAVE NOT PREPPED PROPERLY THE RULES ARE STRICT.</a:t>
            </a:r>
          </a:p>
        </p:txBody>
      </p:sp>
      <p:sp>
        <p:nvSpPr>
          <p:cNvPr id="4" name="Slide Number Placeholder 3"/>
          <p:cNvSpPr>
            <a:spLocks noGrp="1"/>
          </p:cNvSpPr>
          <p:nvPr>
            <p:ph type="sldNum" sz="quarter" idx="5"/>
          </p:nvPr>
        </p:nvSpPr>
        <p:spPr/>
        <p:txBody>
          <a:bodyPr/>
          <a:lstStyle/>
          <a:p>
            <a:fld id="{62C5229A-66D4-4B40-91C9-C5DD2EFD62E0}" type="slidenum">
              <a:rPr lang="en-US" smtClean="0"/>
              <a:t>6</a:t>
            </a:fld>
            <a:endParaRPr lang="en-US"/>
          </a:p>
        </p:txBody>
      </p:sp>
    </p:spTree>
    <p:extLst>
      <p:ext uri="{BB962C8B-B14F-4D97-AF65-F5344CB8AC3E}">
        <p14:creationId xmlns:p14="http://schemas.microsoft.com/office/powerpoint/2010/main" val="815017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BB41A-CA2D-F8A1-3E7D-7F0F257AF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52772-CCE7-8335-A5C1-84677D9E5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CB52D-5AB7-CA7C-DC3D-DD9FFE2596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0A59B-DB74-1A4D-A1B5-E47347C9F65E}"/>
              </a:ext>
            </a:extLst>
          </p:cNvPr>
          <p:cNvSpPr>
            <a:spLocks noGrp="1"/>
          </p:cNvSpPr>
          <p:nvPr>
            <p:ph type="sldNum" sz="quarter" idx="5"/>
          </p:nvPr>
        </p:nvSpPr>
        <p:spPr/>
        <p:txBody>
          <a:bodyPr/>
          <a:lstStyle/>
          <a:p>
            <a:fld id="{62C5229A-66D4-4B40-91C9-C5DD2EFD62E0}" type="slidenum">
              <a:rPr lang="en-US" smtClean="0"/>
              <a:t>7</a:t>
            </a:fld>
            <a:endParaRPr lang="en-US"/>
          </a:p>
        </p:txBody>
      </p:sp>
    </p:spTree>
    <p:extLst>
      <p:ext uri="{BB962C8B-B14F-4D97-AF65-F5344CB8AC3E}">
        <p14:creationId xmlns:p14="http://schemas.microsoft.com/office/powerpoint/2010/main" val="274723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Agencies doing application – They will often do the process for you but they have templates and relationships with councils. They can apply on mass easier than you can. You just need to give them all the right information. cover more on that later</a:t>
            </a:r>
          </a:p>
          <a:p>
            <a:r>
              <a:rPr lang="en-US" dirty="0"/>
              <a:t>Applying directly yourself – sometimes you will need to book a child directly, they may not be with an agency. They could be street cast, a producers nephew, the 1</a:t>
            </a:r>
            <a:r>
              <a:rPr lang="en-US" baseline="30000" dirty="0"/>
              <a:t>st</a:t>
            </a:r>
            <a:r>
              <a:rPr lang="en-US" dirty="0"/>
              <a:t> ADs daughter</a:t>
            </a:r>
          </a:p>
          <a:p>
            <a:r>
              <a:rPr lang="en-US" dirty="0"/>
              <a:t>School – remember a lot of the reason you need a license to have permission for them to leave school and work .</a:t>
            </a:r>
          </a:p>
          <a:p>
            <a:r>
              <a:rPr lang="en-US" dirty="0"/>
              <a:t>SHOW EXAMPLE OF APPLICATION FORM</a:t>
            </a:r>
          </a:p>
        </p:txBody>
      </p:sp>
      <p:sp>
        <p:nvSpPr>
          <p:cNvPr id="4" name="Slide Number Placeholder 3"/>
          <p:cNvSpPr>
            <a:spLocks noGrp="1"/>
          </p:cNvSpPr>
          <p:nvPr>
            <p:ph type="sldNum" sz="quarter" idx="5"/>
          </p:nvPr>
        </p:nvSpPr>
        <p:spPr/>
        <p:txBody>
          <a:bodyPr/>
          <a:lstStyle/>
          <a:p>
            <a:fld id="{62C5229A-66D4-4B40-91C9-C5DD2EFD62E0}" type="slidenum">
              <a:rPr lang="en-US" smtClean="0"/>
              <a:t>8</a:t>
            </a:fld>
            <a:endParaRPr lang="en-US"/>
          </a:p>
        </p:txBody>
      </p:sp>
    </p:spTree>
    <p:extLst>
      <p:ext uri="{BB962C8B-B14F-4D97-AF65-F5344CB8AC3E}">
        <p14:creationId xmlns:p14="http://schemas.microsoft.com/office/powerpoint/2010/main" val="350910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Chasing license – some councils I work with are very very good and they will almost get it back to you immediately. However, I work with Leeds City Council a lot and they are always 2 months behind. I quite often must ring them. Last year I had an issue with them where I had given them a months notice for an amend and nothing came back. I rang them had a very grumpy conversation with the child employment officer and received the amendment 10 minutes later. Sometime if it is very last minute and you have a good repour with council worker they will say on the phone “you have my verbal permission to do yada yada” while I work on it.  Talking about amendments</a:t>
            </a:r>
          </a:p>
        </p:txBody>
      </p:sp>
      <p:sp>
        <p:nvSpPr>
          <p:cNvPr id="4" name="Slide Number Placeholder 3"/>
          <p:cNvSpPr>
            <a:spLocks noGrp="1"/>
          </p:cNvSpPr>
          <p:nvPr>
            <p:ph type="sldNum" sz="quarter" idx="5"/>
          </p:nvPr>
        </p:nvSpPr>
        <p:spPr/>
        <p:txBody>
          <a:bodyPr/>
          <a:lstStyle/>
          <a:p>
            <a:fld id="{62C5229A-66D4-4B40-91C9-C5DD2EFD62E0}" type="slidenum">
              <a:rPr lang="en-US" smtClean="0"/>
              <a:t>9</a:t>
            </a:fld>
            <a:endParaRPr lang="en-US"/>
          </a:p>
        </p:txBody>
      </p:sp>
    </p:spTree>
    <p:extLst>
      <p:ext uri="{BB962C8B-B14F-4D97-AF65-F5344CB8AC3E}">
        <p14:creationId xmlns:p14="http://schemas.microsoft.com/office/powerpoint/2010/main" val="204623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5229A-66D4-4B40-91C9-C5DD2EFD62E0}" type="slidenum">
              <a:rPr lang="en-US" smtClean="0"/>
              <a:t>10</a:t>
            </a:fld>
            <a:endParaRPr lang="en-US"/>
          </a:p>
        </p:txBody>
      </p:sp>
    </p:spTree>
    <p:extLst>
      <p:ext uri="{BB962C8B-B14F-4D97-AF65-F5344CB8AC3E}">
        <p14:creationId xmlns:p14="http://schemas.microsoft.com/office/powerpoint/2010/main" val="101497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Chaperone Weapon/Friend – They have a bit of a reputation for being </a:t>
            </a:r>
            <a:r>
              <a:rPr lang="en-US" dirty="0" err="1"/>
              <a:t>jobsworths</a:t>
            </a:r>
            <a:r>
              <a:rPr lang="en-US" dirty="0"/>
              <a:t>, being very strict with the rules but it is literally their jobs and they are covering your backs, as well as protecting the children of course. A good chaperone is an absolute lifeline they will tell you everything that could or is going wrong and will give you loads of heads up if they need a break, if there’s an issue. You want to lean to the chaperones and take in everything you can from them to stop something from going wrong. </a:t>
            </a:r>
          </a:p>
          <a:p>
            <a:r>
              <a:rPr lang="en-US" dirty="0"/>
              <a:t>On the flip side, if you have a lot of kids on a show, say you’re on a kids show/film, and you have chaperones that are in everyday or a Head Chaperone, you want to be on their good side and you want to make sure they are happy with your work and like you. As much as they can be difficult if things aren’t going right, if things are generally being handled well and your have a good </a:t>
            </a:r>
            <a:r>
              <a:rPr lang="en-US" dirty="0" err="1"/>
              <a:t>repoir</a:t>
            </a:r>
            <a:r>
              <a:rPr lang="en-US" dirty="0"/>
              <a:t> with them they will sometimes “bend” the rules to help the production out or even help you out.</a:t>
            </a:r>
          </a:p>
          <a:p>
            <a:endParaRPr lang="en-US" dirty="0"/>
          </a:p>
          <a:p>
            <a:r>
              <a:rPr lang="en-US" dirty="0"/>
              <a:t>SHOW EXAMPLE OF CHAPERONE TIME SHEET</a:t>
            </a:r>
          </a:p>
        </p:txBody>
      </p:sp>
      <p:sp>
        <p:nvSpPr>
          <p:cNvPr id="4" name="Slide Number Placeholder 3"/>
          <p:cNvSpPr>
            <a:spLocks noGrp="1"/>
          </p:cNvSpPr>
          <p:nvPr>
            <p:ph type="sldNum" sz="quarter" idx="5"/>
          </p:nvPr>
        </p:nvSpPr>
        <p:spPr/>
        <p:txBody>
          <a:bodyPr/>
          <a:lstStyle/>
          <a:p>
            <a:fld id="{62C5229A-66D4-4B40-91C9-C5DD2EFD62E0}" type="slidenum">
              <a:rPr lang="en-US" smtClean="0"/>
              <a:t>11</a:t>
            </a:fld>
            <a:endParaRPr lang="en-US"/>
          </a:p>
        </p:txBody>
      </p:sp>
    </p:spTree>
    <p:extLst>
      <p:ext uri="{BB962C8B-B14F-4D97-AF65-F5344CB8AC3E}">
        <p14:creationId xmlns:p14="http://schemas.microsoft.com/office/powerpoint/2010/main" val="107592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3/19/25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2167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3/19/25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2255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3/19/25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54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3/19/25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6487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3/19/25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20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3/19/25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4436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3/19/25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6825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3/19/25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6305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3/19/25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1943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3/19/25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1188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3/19/25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759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3/19/25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09398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7" r:id="rId6"/>
    <p:sldLayoutId id="2147483832" r:id="rId7"/>
    <p:sldLayoutId id="2147483833" r:id="rId8"/>
    <p:sldLayoutId id="2147483834" r:id="rId9"/>
    <p:sldLayoutId id="2147483836" r:id="rId10"/>
    <p:sldLayoutId id="2147483835"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97EFCECE-6D27-0766-E5E5-9228EBCC0080}"/>
              </a:ext>
            </a:extLst>
          </p:cNvPr>
          <p:cNvPicPr>
            <a:picLocks noChangeAspect="1"/>
          </p:cNvPicPr>
          <p:nvPr/>
        </p:nvPicPr>
        <p:blipFill>
          <a:blip r:embed="rId2"/>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E57EF82D-5EC0-2B31-35CF-202AF06BD6E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4733BC6-8180-F4FF-8449-FC142E09E6E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6332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256C4-7F0B-BADB-23B1-64346595F6BF}"/>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DEB9F1AF-3ACE-79A5-9F60-DD9675570C41}"/>
              </a:ext>
            </a:extLst>
          </p:cNvPr>
          <p:cNvPicPr>
            <a:picLocks noChangeAspect="1"/>
          </p:cNvPicPr>
          <p:nvPr/>
        </p:nvPicPr>
        <p:blipFill>
          <a:blip r:embed="rId3"/>
          <a:stretch>
            <a:fillRect/>
          </a:stretch>
        </p:blipFill>
        <p:spPr>
          <a:xfrm>
            <a:off x="0" y="0"/>
            <a:ext cx="12192000" cy="6855499"/>
          </a:xfrm>
          <a:prstGeom prst="rect">
            <a:avLst/>
          </a:prstGeom>
        </p:spPr>
      </p:pic>
      <p:sp>
        <p:nvSpPr>
          <p:cNvPr id="2" name="Title 1">
            <a:extLst>
              <a:ext uri="{FF2B5EF4-FFF2-40B4-BE49-F238E27FC236}">
                <a16:creationId xmlns:a16="http://schemas.microsoft.com/office/drawing/2014/main" id="{B5D65800-AD85-F0E7-018D-1741401F9616}"/>
              </a:ext>
            </a:extLst>
          </p:cNvPr>
          <p:cNvSpPr>
            <a:spLocks noGrp="1"/>
          </p:cNvSpPr>
          <p:nvPr>
            <p:ph type="ctrTitle"/>
          </p:nvPr>
        </p:nvSpPr>
        <p:spPr>
          <a:xfrm>
            <a:off x="-1" y="2501"/>
            <a:ext cx="12191998" cy="584616"/>
          </a:xfrm>
        </p:spPr>
        <p:txBody>
          <a:bodyPr>
            <a:normAutofit/>
          </a:bodyPr>
          <a:lstStyle/>
          <a:p>
            <a:r>
              <a:rPr lang="en-US" sz="3200" dirty="0">
                <a:solidFill>
                  <a:schemeClr val="bg1"/>
                </a:solidFill>
              </a:rPr>
              <a:t>4. Working with children/chaperones on a professional film set.</a:t>
            </a:r>
          </a:p>
        </p:txBody>
      </p:sp>
      <p:sp>
        <p:nvSpPr>
          <p:cNvPr id="3" name="Subtitle 2">
            <a:extLst>
              <a:ext uri="{FF2B5EF4-FFF2-40B4-BE49-F238E27FC236}">
                <a16:creationId xmlns:a16="http://schemas.microsoft.com/office/drawing/2014/main" id="{55B74C56-7AE6-56F3-EFE8-F312B1A51298}"/>
              </a:ext>
            </a:extLst>
          </p:cNvPr>
          <p:cNvSpPr>
            <a:spLocks noGrp="1"/>
          </p:cNvSpPr>
          <p:nvPr>
            <p:ph type="subTitle" idx="1"/>
          </p:nvPr>
        </p:nvSpPr>
        <p:spPr>
          <a:xfrm>
            <a:off x="-1" y="691675"/>
            <a:ext cx="12191998" cy="5472148"/>
          </a:xfrm>
        </p:spPr>
        <p:txBody>
          <a:bodyPr>
            <a:normAutofit fontScale="92500" lnSpcReduction="10000"/>
          </a:bodyPr>
          <a:lstStyle/>
          <a:p>
            <a:r>
              <a:rPr lang="en-US" dirty="0">
                <a:solidFill>
                  <a:schemeClr val="bg1"/>
                </a:solidFill>
              </a:rPr>
              <a:t>AS Mentioned before the biggest thing is PREP!!!</a:t>
            </a:r>
          </a:p>
          <a:p>
            <a:r>
              <a:rPr lang="en-US" dirty="0">
                <a:solidFill>
                  <a:schemeClr val="bg1"/>
                </a:solidFill>
              </a:rPr>
              <a:t>You have you license(s) in place but there is still a lot to do before securing a proper environment for a child to work on set.</a:t>
            </a:r>
          </a:p>
          <a:p>
            <a:r>
              <a:rPr lang="en-US" dirty="0">
                <a:solidFill>
                  <a:schemeClr val="bg1"/>
                </a:solidFill>
              </a:rPr>
              <a:t>Talk to locations and make sure there is </a:t>
            </a:r>
          </a:p>
          <a:p>
            <a:pPr marL="342900" indent="-342900">
              <a:buAutoNum type="arabicPeriod"/>
            </a:pPr>
            <a:r>
              <a:rPr lang="en-US" dirty="0">
                <a:solidFill>
                  <a:schemeClr val="bg1"/>
                </a:solidFill>
              </a:rPr>
              <a:t>A separate under 16s green room at location</a:t>
            </a:r>
          </a:p>
          <a:p>
            <a:pPr marL="342900" indent="-342900">
              <a:buAutoNum type="arabicPeriod"/>
            </a:pPr>
            <a:r>
              <a:rPr lang="en-US" dirty="0">
                <a:solidFill>
                  <a:schemeClr val="bg1"/>
                </a:solidFill>
              </a:rPr>
              <a:t>separate under 16s boys and girls changing areas if they will have a costume change.</a:t>
            </a:r>
          </a:p>
          <a:p>
            <a:pPr marL="342900" indent="-342900">
              <a:buAutoNum type="arabicPeriod"/>
            </a:pPr>
            <a:r>
              <a:rPr lang="en-US" dirty="0">
                <a:solidFill>
                  <a:schemeClr val="bg1"/>
                </a:solidFill>
              </a:rPr>
              <a:t>Separate under 16s boys and girl's toilets</a:t>
            </a:r>
          </a:p>
          <a:p>
            <a:r>
              <a:rPr lang="en-US" dirty="0">
                <a:solidFill>
                  <a:schemeClr val="bg1"/>
                </a:solidFill>
              </a:rPr>
              <a:t>You must also make sure at unit base there are separate under 16s changing areas for them to get ready in. most of the time with will be their own rooms in a two-way or three-way. </a:t>
            </a:r>
          </a:p>
          <a:p>
            <a:r>
              <a:rPr lang="en-US" dirty="0">
                <a:solidFill>
                  <a:schemeClr val="bg1"/>
                </a:solidFill>
              </a:rPr>
              <a:t>There also needs to be separate under 16s toilets and dining areas. You may need to speak to production/facilities if there is currently space so they can get in more </a:t>
            </a:r>
            <a:r>
              <a:rPr lang="en-US" dirty="0" err="1">
                <a:solidFill>
                  <a:schemeClr val="bg1"/>
                </a:solidFill>
              </a:rPr>
              <a:t>honyewagons</a:t>
            </a:r>
            <a:r>
              <a:rPr lang="en-US" dirty="0">
                <a:solidFill>
                  <a:schemeClr val="bg1"/>
                </a:solidFill>
              </a:rPr>
              <a:t> or dining buses</a:t>
            </a:r>
          </a:p>
        </p:txBody>
      </p:sp>
    </p:spTree>
    <p:extLst>
      <p:ext uri="{BB962C8B-B14F-4D97-AF65-F5344CB8AC3E}">
        <p14:creationId xmlns:p14="http://schemas.microsoft.com/office/powerpoint/2010/main" val="426589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3260-4A1C-494F-CBB8-2BA131C455D9}"/>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D657A114-5534-A974-B9F1-F521DFE2E93B}"/>
              </a:ext>
            </a:extLst>
          </p:cNvPr>
          <p:cNvPicPr>
            <a:picLocks noChangeAspect="1"/>
          </p:cNvPicPr>
          <p:nvPr/>
        </p:nvPicPr>
        <p:blipFill>
          <a:blip r:embed="rId3"/>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FDBD2725-693E-670F-F21E-E1FD231E3822}"/>
              </a:ext>
            </a:extLst>
          </p:cNvPr>
          <p:cNvSpPr>
            <a:spLocks noGrp="1"/>
          </p:cNvSpPr>
          <p:nvPr>
            <p:ph type="ctrTitle"/>
          </p:nvPr>
        </p:nvSpPr>
        <p:spPr>
          <a:xfrm>
            <a:off x="-2" y="0"/>
            <a:ext cx="12192000" cy="742014"/>
          </a:xfrm>
        </p:spPr>
        <p:txBody>
          <a:bodyPr>
            <a:noAutofit/>
          </a:bodyPr>
          <a:lstStyle/>
          <a:p>
            <a:pPr algn="ctr"/>
            <a:r>
              <a:rPr lang="en-US" sz="3200" dirty="0">
                <a:solidFill>
                  <a:schemeClr val="bg1"/>
                </a:solidFill>
              </a:rPr>
              <a:t>4a. Working with children/chaperones on a professional film set.</a:t>
            </a:r>
            <a:endParaRPr lang="en-US" sz="3200" dirty="0"/>
          </a:p>
        </p:txBody>
      </p:sp>
      <p:sp>
        <p:nvSpPr>
          <p:cNvPr id="3" name="Subtitle 2">
            <a:extLst>
              <a:ext uri="{FF2B5EF4-FFF2-40B4-BE49-F238E27FC236}">
                <a16:creationId xmlns:a16="http://schemas.microsoft.com/office/drawing/2014/main" id="{B48E5BED-493A-93CE-0D44-7C6E4FC94D15}"/>
              </a:ext>
            </a:extLst>
          </p:cNvPr>
          <p:cNvSpPr>
            <a:spLocks noGrp="1"/>
          </p:cNvSpPr>
          <p:nvPr>
            <p:ph type="subTitle" idx="1"/>
          </p:nvPr>
        </p:nvSpPr>
        <p:spPr>
          <a:xfrm>
            <a:off x="-1" y="742014"/>
            <a:ext cx="12191999" cy="5381695"/>
          </a:xfrm>
        </p:spPr>
        <p:txBody>
          <a:bodyPr>
            <a:normAutofit/>
          </a:bodyPr>
          <a:lstStyle/>
          <a:p>
            <a:r>
              <a:rPr lang="en-US" dirty="0">
                <a:solidFill>
                  <a:schemeClr val="bg1"/>
                </a:solidFill>
              </a:rPr>
              <a:t>When a chaperone arrives at unit base, they will often ask if these things are in places and will ask to see a copy of the child licenses. Sometimes its easiest to have printed copies.</a:t>
            </a:r>
          </a:p>
          <a:p>
            <a:r>
              <a:rPr lang="en-US" dirty="0">
                <a:solidFill>
                  <a:schemeClr val="bg1"/>
                </a:solidFill>
              </a:rPr>
              <a:t>Chaperones are your secret weapon and you want to treat them like your best friends.</a:t>
            </a:r>
          </a:p>
          <a:p>
            <a:r>
              <a:rPr lang="en-US" dirty="0">
                <a:solidFill>
                  <a:schemeClr val="bg1"/>
                </a:solidFill>
              </a:rPr>
              <a:t>The child(ren) that the chaperone has to be in their eyeline at all times even during a take, if you cannot hide them somewhere on set many are happy to watch from the monitor and see them through camera. </a:t>
            </a:r>
          </a:p>
          <a:p>
            <a:r>
              <a:rPr lang="en-US" dirty="0">
                <a:solidFill>
                  <a:schemeClr val="bg1"/>
                </a:solidFill>
              </a:rPr>
              <a:t>Chaperones will be responsible for a child's time on set, their breaks. </a:t>
            </a:r>
          </a:p>
          <a:p>
            <a:r>
              <a:rPr lang="en-US" dirty="0">
                <a:solidFill>
                  <a:schemeClr val="bg1"/>
                </a:solidFill>
              </a:rPr>
              <a:t>Quite often you will need to make sure there are separate snacks for the children. You definitely need to let caterers know when children will be on set so they can appropriate options for them. (chicken nuggets, pizza)</a:t>
            </a:r>
          </a:p>
        </p:txBody>
      </p:sp>
    </p:spTree>
    <p:extLst>
      <p:ext uri="{BB962C8B-B14F-4D97-AF65-F5344CB8AC3E}">
        <p14:creationId xmlns:p14="http://schemas.microsoft.com/office/powerpoint/2010/main" val="99186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B357-633F-2D43-095B-465DCC366FDE}"/>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3171C386-2F7D-FB5A-8445-93F615B05568}"/>
              </a:ext>
            </a:extLst>
          </p:cNvPr>
          <p:cNvPicPr>
            <a:picLocks noChangeAspect="1"/>
          </p:cNvPicPr>
          <p:nvPr/>
        </p:nvPicPr>
        <p:blipFill>
          <a:blip r:embed="rId3"/>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FA1CE9A2-C2DC-295A-1CDD-6038BDDC532F}"/>
              </a:ext>
            </a:extLst>
          </p:cNvPr>
          <p:cNvSpPr>
            <a:spLocks noGrp="1"/>
          </p:cNvSpPr>
          <p:nvPr>
            <p:ph type="ctrTitle"/>
          </p:nvPr>
        </p:nvSpPr>
        <p:spPr>
          <a:xfrm>
            <a:off x="0" y="0"/>
            <a:ext cx="12191998" cy="720437"/>
          </a:xfrm>
        </p:spPr>
        <p:txBody>
          <a:bodyPr>
            <a:noAutofit/>
          </a:bodyPr>
          <a:lstStyle/>
          <a:p>
            <a:pPr algn="ctr"/>
            <a:r>
              <a:rPr lang="en-US" sz="4000" dirty="0">
                <a:solidFill>
                  <a:schemeClr val="bg1"/>
                </a:solidFill>
              </a:rPr>
              <a:t>5. How to contact and work with casting agencies</a:t>
            </a:r>
          </a:p>
        </p:txBody>
      </p:sp>
      <p:sp>
        <p:nvSpPr>
          <p:cNvPr id="3" name="Subtitle 2">
            <a:extLst>
              <a:ext uri="{FF2B5EF4-FFF2-40B4-BE49-F238E27FC236}">
                <a16:creationId xmlns:a16="http://schemas.microsoft.com/office/drawing/2014/main" id="{550F4E33-4C23-0F06-24F0-A69E5E08CE35}"/>
              </a:ext>
            </a:extLst>
          </p:cNvPr>
          <p:cNvSpPr>
            <a:spLocks noGrp="1"/>
          </p:cNvSpPr>
          <p:nvPr>
            <p:ph type="subTitle" idx="1"/>
          </p:nvPr>
        </p:nvSpPr>
        <p:spPr>
          <a:xfrm>
            <a:off x="-4" y="720437"/>
            <a:ext cx="12191997" cy="5430981"/>
          </a:xfrm>
        </p:spPr>
        <p:txBody>
          <a:bodyPr>
            <a:normAutofit lnSpcReduction="10000"/>
          </a:bodyPr>
          <a:lstStyle/>
          <a:p>
            <a:r>
              <a:rPr lang="en-US" dirty="0">
                <a:solidFill>
                  <a:schemeClr val="bg1"/>
                </a:solidFill>
              </a:rPr>
              <a:t>In general as an AD you will be pretty far removed from the casting and protection of cast children. That should be handled by production. If they ask you to be hands on, that is a big red flag.</a:t>
            </a:r>
          </a:p>
          <a:p>
            <a:r>
              <a:rPr lang="en-US" dirty="0">
                <a:solidFill>
                  <a:schemeClr val="bg1"/>
                </a:solidFill>
              </a:rPr>
              <a:t>You will, especially as 2</a:t>
            </a:r>
            <a:r>
              <a:rPr lang="en-US" baseline="30000" dirty="0">
                <a:solidFill>
                  <a:schemeClr val="bg1"/>
                </a:solidFill>
              </a:rPr>
              <a:t>nd</a:t>
            </a:r>
            <a:r>
              <a:rPr lang="en-US" dirty="0">
                <a:solidFill>
                  <a:schemeClr val="bg1"/>
                </a:solidFill>
              </a:rPr>
              <a:t> AD/crowd 2</a:t>
            </a:r>
            <a:r>
              <a:rPr lang="en-US" baseline="30000" dirty="0">
                <a:solidFill>
                  <a:schemeClr val="bg1"/>
                </a:solidFill>
              </a:rPr>
              <a:t>nd</a:t>
            </a:r>
            <a:r>
              <a:rPr lang="en-US" dirty="0">
                <a:solidFill>
                  <a:schemeClr val="bg1"/>
                </a:solidFill>
              </a:rPr>
              <a:t> AD be very hands on with child SAs. (supporting artistes).</a:t>
            </a:r>
          </a:p>
          <a:p>
            <a:r>
              <a:rPr lang="en-US" dirty="0">
                <a:solidFill>
                  <a:schemeClr val="bg1"/>
                </a:solidFill>
              </a:rPr>
              <a:t>Choosing an agency which specializes in or has a separate child divisions is going to make life so much easier. </a:t>
            </a:r>
          </a:p>
          <a:p>
            <a:r>
              <a:rPr lang="en-US" dirty="0">
                <a:solidFill>
                  <a:schemeClr val="bg1"/>
                </a:solidFill>
              </a:rPr>
              <a:t>During prep you will find the agency that seems to fit best for you and you can just email/call them to start a conversation.</a:t>
            </a:r>
          </a:p>
          <a:p>
            <a:r>
              <a:rPr lang="en-US" dirty="0">
                <a:solidFill>
                  <a:schemeClr val="bg1"/>
                </a:solidFill>
              </a:rPr>
              <a:t>Hopefully you’ll be at a point where you know what requirements you need and have a rough schedule. You can send this information over to the agency. As well as a brief for each part.</a:t>
            </a:r>
          </a:p>
          <a:p>
            <a:r>
              <a:rPr lang="en-US" dirty="0">
                <a:solidFill>
                  <a:schemeClr val="bg1"/>
                </a:solidFill>
              </a:rPr>
              <a:t>At this point you should be given an agent who will be your point on contact.</a:t>
            </a:r>
          </a:p>
        </p:txBody>
      </p:sp>
    </p:spTree>
    <p:extLst>
      <p:ext uri="{BB962C8B-B14F-4D97-AF65-F5344CB8AC3E}">
        <p14:creationId xmlns:p14="http://schemas.microsoft.com/office/powerpoint/2010/main" val="46282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A23D-9E9C-5089-B2E9-F4FA720CD3F7}"/>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526B72AB-BA60-8E20-7D97-0FA417B3F78F}"/>
              </a:ext>
            </a:extLst>
          </p:cNvPr>
          <p:cNvPicPr>
            <a:picLocks noChangeAspect="1"/>
          </p:cNvPicPr>
          <p:nvPr/>
        </p:nvPicPr>
        <p:blipFill>
          <a:blip r:embed="rId3"/>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FC1396A1-667D-8B82-53C0-4A1DBF2E9A9D}"/>
              </a:ext>
            </a:extLst>
          </p:cNvPr>
          <p:cNvSpPr>
            <a:spLocks noGrp="1"/>
          </p:cNvSpPr>
          <p:nvPr>
            <p:ph type="ctrTitle"/>
          </p:nvPr>
        </p:nvSpPr>
        <p:spPr>
          <a:xfrm>
            <a:off x="0" y="0"/>
            <a:ext cx="12191998" cy="734292"/>
          </a:xfrm>
        </p:spPr>
        <p:txBody>
          <a:bodyPr>
            <a:normAutofit/>
          </a:bodyPr>
          <a:lstStyle/>
          <a:p>
            <a:pPr algn="ctr"/>
            <a:r>
              <a:rPr lang="en-US" sz="4000" dirty="0">
                <a:solidFill>
                  <a:schemeClr val="bg1"/>
                </a:solidFill>
              </a:rPr>
              <a:t>5a. How to contact and work with a casting agency</a:t>
            </a:r>
          </a:p>
        </p:txBody>
      </p:sp>
      <p:sp>
        <p:nvSpPr>
          <p:cNvPr id="3" name="Subtitle 2">
            <a:extLst>
              <a:ext uri="{FF2B5EF4-FFF2-40B4-BE49-F238E27FC236}">
                <a16:creationId xmlns:a16="http://schemas.microsoft.com/office/drawing/2014/main" id="{109C5320-D2BD-32D0-18B3-297D7F16A640}"/>
              </a:ext>
            </a:extLst>
          </p:cNvPr>
          <p:cNvSpPr>
            <a:spLocks noGrp="1"/>
          </p:cNvSpPr>
          <p:nvPr>
            <p:ph type="subTitle" idx="1"/>
          </p:nvPr>
        </p:nvSpPr>
        <p:spPr>
          <a:xfrm>
            <a:off x="0" y="734292"/>
            <a:ext cx="12191998" cy="5264726"/>
          </a:xfrm>
        </p:spPr>
        <p:txBody>
          <a:bodyPr/>
          <a:lstStyle/>
          <a:p>
            <a:r>
              <a:rPr lang="en-US" dirty="0">
                <a:solidFill>
                  <a:schemeClr val="bg1"/>
                </a:solidFill>
              </a:rPr>
              <a:t>The agent will them send you look books of everyone they have available for the ages and brief you have sent over. </a:t>
            </a:r>
          </a:p>
          <a:p>
            <a:r>
              <a:rPr lang="en-US" dirty="0">
                <a:solidFill>
                  <a:schemeClr val="bg1"/>
                </a:solidFill>
              </a:rPr>
              <a:t>You should then speak to the director who them the look books and get their choices for the parts. You need back ups! </a:t>
            </a:r>
          </a:p>
          <a:p>
            <a:r>
              <a:rPr lang="en-US" dirty="0">
                <a:solidFill>
                  <a:schemeClr val="bg1"/>
                </a:solidFill>
              </a:rPr>
              <a:t>Once you chosen the SAs you want you can let the agent know and as spoken about previously you can start the application process.</a:t>
            </a:r>
          </a:p>
          <a:p>
            <a:r>
              <a:rPr lang="en-US" dirty="0">
                <a:solidFill>
                  <a:schemeClr val="bg1"/>
                </a:solidFill>
              </a:rPr>
              <a:t>Again agencies that specialize in children will help you a lot with the licensing process and especially if you have big days they will do a lot of the heavy lifting. </a:t>
            </a:r>
          </a:p>
          <a:p>
            <a:r>
              <a:rPr lang="en-US" dirty="0">
                <a:solidFill>
                  <a:schemeClr val="bg1"/>
                </a:solidFill>
              </a:rPr>
              <a:t>You also need to make sure they agencies keep you updated on any changes so keep in constant communication. If lots of children say they can’t do a day you need to know immediately so you can get it sorted. Start licensing different child or amending other children's licenses</a:t>
            </a:r>
          </a:p>
        </p:txBody>
      </p:sp>
    </p:spTree>
    <p:extLst>
      <p:ext uri="{BB962C8B-B14F-4D97-AF65-F5344CB8AC3E}">
        <p14:creationId xmlns:p14="http://schemas.microsoft.com/office/powerpoint/2010/main" val="230558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6D579-66CE-7ECA-C869-0313CF22FF31}"/>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459D0B9D-8B80-8364-6357-F470D4A2FEE8}"/>
              </a:ext>
            </a:extLst>
          </p:cNvPr>
          <p:cNvPicPr>
            <a:picLocks noChangeAspect="1"/>
          </p:cNvPicPr>
          <p:nvPr/>
        </p:nvPicPr>
        <p:blipFill>
          <a:blip r:embed="rId3"/>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C254FB4A-4DF9-9FDC-2FC6-8A89A3B45E98}"/>
              </a:ext>
            </a:extLst>
          </p:cNvPr>
          <p:cNvSpPr>
            <a:spLocks noGrp="1"/>
          </p:cNvSpPr>
          <p:nvPr>
            <p:ph type="ctrTitle"/>
          </p:nvPr>
        </p:nvSpPr>
        <p:spPr>
          <a:xfrm>
            <a:off x="0" y="0"/>
            <a:ext cx="12191998" cy="734292"/>
          </a:xfrm>
        </p:spPr>
        <p:txBody>
          <a:bodyPr>
            <a:normAutofit/>
          </a:bodyPr>
          <a:lstStyle/>
          <a:p>
            <a:pPr algn="ctr"/>
            <a:r>
              <a:rPr lang="en-US" sz="4000" dirty="0">
                <a:solidFill>
                  <a:schemeClr val="bg1"/>
                </a:solidFill>
              </a:rPr>
              <a:t>Other Helpful Things to Know</a:t>
            </a:r>
          </a:p>
        </p:txBody>
      </p:sp>
      <p:sp>
        <p:nvSpPr>
          <p:cNvPr id="3" name="Subtitle 2">
            <a:extLst>
              <a:ext uri="{FF2B5EF4-FFF2-40B4-BE49-F238E27FC236}">
                <a16:creationId xmlns:a16="http://schemas.microsoft.com/office/drawing/2014/main" id="{2F5C447C-37E6-6CCF-7150-39E668724EC9}"/>
              </a:ext>
            </a:extLst>
          </p:cNvPr>
          <p:cNvSpPr>
            <a:spLocks noGrp="1"/>
          </p:cNvSpPr>
          <p:nvPr>
            <p:ph type="subTitle" idx="1"/>
          </p:nvPr>
        </p:nvSpPr>
        <p:spPr>
          <a:xfrm>
            <a:off x="0" y="734292"/>
            <a:ext cx="12191998" cy="5264726"/>
          </a:xfrm>
        </p:spPr>
        <p:txBody>
          <a:bodyPr>
            <a:normAutofit/>
          </a:bodyPr>
          <a:lstStyle/>
          <a:p>
            <a:r>
              <a:rPr lang="en-US" dirty="0">
                <a:solidFill>
                  <a:schemeClr val="bg1"/>
                </a:solidFill>
              </a:rPr>
              <a:t>When casting newborns, many agencies will be able to find pregnant women. Once they know the ethnicity of the child you need and the date of the shoot. They will find pregnant women of that ethnicity with a due date around when you are filming. You are more casting the mother than the child. HAVE backups, they don’t all arrive on time.</a:t>
            </a:r>
          </a:p>
          <a:p>
            <a:endParaRPr lang="en-US" dirty="0">
              <a:solidFill>
                <a:schemeClr val="bg1"/>
              </a:solidFill>
            </a:endParaRPr>
          </a:p>
          <a:p>
            <a:r>
              <a:rPr lang="en-US" dirty="0">
                <a:solidFill>
                  <a:schemeClr val="bg1"/>
                </a:solidFill>
              </a:rPr>
              <a:t>What is a BOPA?! This is a license that is granted to an organization rather than a specific child you lift administrative burden. You’re filming at a school and part of the deal is you get students from the school to star in the film. You can organize a BOPA with the school and they will cover all children from the school on one license rather than licensing dozens of children individually.</a:t>
            </a:r>
          </a:p>
          <a:p>
            <a:endParaRPr lang="en-US" dirty="0">
              <a:solidFill>
                <a:schemeClr val="bg1"/>
              </a:solidFill>
            </a:endParaRPr>
          </a:p>
        </p:txBody>
      </p:sp>
    </p:spTree>
    <p:extLst>
      <p:ext uri="{BB962C8B-B14F-4D97-AF65-F5344CB8AC3E}">
        <p14:creationId xmlns:p14="http://schemas.microsoft.com/office/powerpoint/2010/main" val="212000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02910-9892-24F8-9E62-3F8AA950C94C}"/>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E844100D-2994-E287-E6E7-CA91F6B04FCB}"/>
              </a:ext>
            </a:extLst>
          </p:cNvPr>
          <p:cNvPicPr>
            <a:picLocks noChangeAspect="1"/>
          </p:cNvPicPr>
          <p:nvPr/>
        </p:nvPicPr>
        <p:blipFill>
          <a:blip r:embed="rId3"/>
          <a:stretch>
            <a:fillRect/>
          </a:stretch>
        </p:blipFill>
        <p:spPr>
          <a:xfrm>
            <a:off x="0" y="13853"/>
            <a:ext cx="12192000" cy="6855499"/>
          </a:xfrm>
          <a:prstGeom prst="rect">
            <a:avLst/>
          </a:prstGeom>
        </p:spPr>
      </p:pic>
      <p:sp>
        <p:nvSpPr>
          <p:cNvPr id="2" name="Title 1">
            <a:extLst>
              <a:ext uri="{FF2B5EF4-FFF2-40B4-BE49-F238E27FC236}">
                <a16:creationId xmlns:a16="http://schemas.microsoft.com/office/drawing/2014/main" id="{5AE08D47-5032-A2A6-A406-CBBDA9BDA487}"/>
              </a:ext>
            </a:extLst>
          </p:cNvPr>
          <p:cNvSpPr>
            <a:spLocks noGrp="1"/>
          </p:cNvSpPr>
          <p:nvPr>
            <p:ph type="ctrTitle"/>
          </p:nvPr>
        </p:nvSpPr>
        <p:spPr>
          <a:xfrm>
            <a:off x="0" y="0"/>
            <a:ext cx="12191998" cy="734292"/>
          </a:xfrm>
        </p:spPr>
        <p:txBody>
          <a:bodyPr>
            <a:normAutofit/>
          </a:bodyPr>
          <a:lstStyle/>
          <a:p>
            <a:pPr algn="ctr"/>
            <a:r>
              <a:rPr lang="en-US" sz="4000" dirty="0">
                <a:solidFill>
                  <a:schemeClr val="bg1"/>
                </a:solidFill>
              </a:rPr>
              <a:t>Other Helpful Things to Know</a:t>
            </a:r>
          </a:p>
        </p:txBody>
      </p:sp>
      <p:sp>
        <p:nvSpPr>
          <p:cNvPr id="3" name="Subtitle 2">
            <a:extLst>
              <a:ext uri="{FF2B5EF4-FFF2-40B4-BE49-F238E27FC236}">
                <a16:creationId xmlns:a16="http://schemas.microsoft.com/office/drawing/2014/main" id="{C3B6630D-61D6-6630-DD2B-11518BF47103}"/>
              </a:ext>
            </a:extLst>
          </p:cNvPr>
          <p:cNvSpPr>
            <a:spLocks noGrp="1"/>
          </p:cNvSpPr>
          <p:nvPr>
            <p:ph type="subTitle" idx="1"/>
          </p:nvPr>
        </p:nvSpPr>
        <p:spPr>
          <a:xfrm>
            <a:off x="0" y="734292"/>
            <a:ext cx="12191998" cy="4599708"/>
          </a:xfrm>
        </p:spPr>
        <p:txBody>
          <a:bodyPr>
            <a:normAutofit/>
          </a:bodyPr>
          <a:lstStyle/>
          <a:p>
            <a:r>
              <a:rPr lang="en-US" dirty="0">
                <a:solidFill>
                  <a:schemeClr val="bg1"/>
                </a:solidFill>
              </a:rPr>
              <a:t>Kids per chaperone ratios change vary between productions and how featured they are</a:t>
            </a:r>
          </a:p>
          <a:p>
            <a:endParaRPr lang="en-US" dirty="0">
              <a:solidFill>
                <a:schemeClr val="bg1"/>
              </a:solidFill>
            </a:endParaRPr>
          </a:p>
          <a:p>
            <a:r>
              <a:rPr lang="en-US" dirty="0">
                <a:solidFill>
                  <a:schemeClr val="bg1"/>
                </a:solidFill>
              </a:rPr>
              <a:t>On certain productions, especially BBC productions, they often have “Duty of care” for people between leaving school age and 18. This is where you do not need a license for them, but they still need to always be in eyesight of a chaperone.</a:t>
            </a:r>
          </a:p>
          <a:p>
            <a:endParaRPr lang="en-US" dirty="0">
              <a:solidFill>
                <a:schemeClr val="bg1"/>
              </a:solidFill>
            </a:endParaRPr>
          </a:p>
        </p:txBody>
      </p:sp>
    </p:spTree>
    <p:extLst>
      <p:ext uri="{BB962C8B-B14F-4D97-AF65-F5344CB8AC3E}">
        <p14:creationId xmlns:p14="http://schemas.microsoft.com/office/powerpoint/2010/main" val="165583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E573-2072-D5F3-0F18-72208273599D}"/>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165E56B1-2030-BEC2-FE91-D29F72873C7A}"/>
              </a:ext>
            </a:extLst>
          </p:cNvPr>
          <p:cNvPicPr>
            <a:picLocks noChangeAspect="1"/>
          </p:cNvPicPr>
          <p:nvPr/>
        </p:nvPicPr>
        <p:blipFill>
          <a:blip r:embed="rId3"/>
          <a:stretch>
            <a:fillRect/>
          </a:stretch>
        </p:blipFill>
        <p:spPr>
          <a:xfrm>
            <a:off x="0" y="13853"/>
            <a:ext cx="12192000" cy="6855499"/>
          </a:xfrm>
          <a:prstGeom prst="rect">
            <a:avLst/>
          </a:prstGeom>
        </p:spPr>
      </p:pic>
      <p:sp>
        <p:nvSpPr>
          <p:cNvPr id="2" name="Title 1">
            <a:extLst>
              <a:ext uri="{FF2B5EF4-FFF2-40B4-BE49-F238E27FC236}">
                <a16:creationId xmlns:a16="http://schemas.microsoft.com/office/drawing/2014/main" id="{04D2BC2B-5171-39A4-0535-6B925FB6A59F}"/>
              </a:ext>
            </a:extLst>
          </p:cNvPr>
          <p:cNvSpPr>
            <a:spLocks noGrp="1"/>
          </p:cNvSpPr>
          <p:nvPr>
            <p:ph type="ctrTitle"/>
          </p:nvPr>
        </p:nvSpPr>
        <p:spPr>
          <a:xfrm>
            <a:off x="0" y="0"/>
            <a:ext cx="12191998" cy="734292"/>
          </a:xfrm>
        </p:spPr>
        <p:txBody>
          <a:bodyPr>
            <a:normAutofit/>
          </a:bodyPr>
          <a:lstStyle/>
          <a:p>
            <a:pPr algn="ctr"/>
            <a:r>
              <a:rPr lang="en-US" sz="4000" dirty="0">
                <a:solidFill>
                  <a:schemeClr val="bg1"/>
                </a:solidFill>
              </a:rPr>
              <a:t>What Would You Do?</a:t>
            </a:r>
          </a:p>
        </p:txBody>
      </p:sp>
      <p:sp>
        <p:nvSpPr>
          <p:cNvPr id="3" name="Subtitle 2">
            <a:extLst>
              <a:ext uri="{FF2B5EF4-FFF2-40B4-BE49-F238E27FC236}">
                <a16:creationId xmlns:a16="http://schemas.microsoft.com/office/drawing/2014/main" id="{D01B8050-A831-955A-2B11-502362CB9D69}"/>
              </a:ext>
            </a:extLst>
          </p:cNvPr>
          <p:cNvSpPr>
            <a:spLocks noGrp="1"/>
          </p:cNvSpPr>
          <p:nvPr>
            <p:ph type="subTitle" idx="1"/>
          </p:nvPr>
        </p:nvSpPr>
        <p:spPr>
          <a:xfrm>
            <a:off x="0" y="734291"/>
            <a:ext cx="12191998" cy="4904509"/>
          </a:xfrm>
        </p:spPr>
        <p:txBody>
          <a:bodyPr>
            <a:normAutofit/>
          </a:bodyPr>
          <a:lstStyle/>
          <a:p>
            <a:r>
              <a:rPr lang="en-US" dirty="0">
                <a:solidFill>
                  <a:schemeClr val="bg1"/>
                </a:solidFill>
              </a:rPr>
              <a:t>You had a long busy day with children on set. There Has been a lot of technical issues which has squeezed the last scene of the day your Child is in.</a:t>
            </a:r>
          </a:p>
          <a:p>
            <a:r>
              <a:rPr lang="en-US" dirty="0">
                <a:solidFill>
                  <a:schemeClr val="bg1"/>
                </a:solidFill>
              </a:rPr>
              <a:t>The 1</a:t>
            </a:r>
            <a:r>
              <a:rPr lang="en-US" baseline="30000" dirty="0">
                <a:solidFill>
                  <a:schemeClr val="bg1"/>
                </a:solidFill>
              </a:rPr>
              <a:t>st</a:t>
            </a:r>
            <a:r>
              <a:rPr lang="en-US" dirty="0">
                <a:solidFill>
                  <a:schemeClr val="bg1"/>
                </a:solidFill>
              </a:rPr>
              <a:t> AD is saying they need to complete this scene today as there is no other option to pickup the scene anywhere else in the schedule. </a:t>
            </a:r>
          </a:p>
          <a:p>
            <a:r>
              <a:rPr lang="en-US" dirty="0">
                <a:solidFill>
                  <a:schemeClr val="bg1"/>
                </a:solidFill>
              </a:rPr>
              <a:t>You’ve got a couple setups left but the child will run out of hours in the next 15 minutes, and you need to start getting them back to base and derigged. </a:t>
            </a:r>
          </a:p>
          <a:p>
            <a:r>
              <a:rPr lang="en-US" dirty="0">
                <a:solidFill>
                  <a:schemeClr val="bg1"/>
                </a:solidFill>
              </a:rPr>
              <a:t>What is your course of action? What options do you have and what order would you communicate between the 1</a:t>
            </a:r>
            <a:r>
              <a:rPr lang="en-US" baseline="30000" dirty="0">
                <a:solidFill>
                  <a:schemeClr val="bg1"/>
                </a:solidFill>
              </a:rPr>
              <a:t>st</a:t>
            </a:r>
            <a:r>
              <a:rPr lang="en-US" dirty="0">
                <a:solidFill>
                  <a:schemeClr val="bg1"/>
                </a:solidFill>
              </a:rPr>
              <a:t> AD, chaperones and production?</a:t>
            </a:r>
          </a:p>
        </p:txBody>
      </p:sp>
    </p:spTree>
    <p:extLst>
      <p:ext uri="{BB962C8B-B14F-4D97-AF65-F5344CB8AC3E}">
        <p14:creationId xmlns:p14="http://schemas.microsoft.com/office/powerpoint/2010/main" val="233154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C0B43-4C21-B769-B5BD-7B8E13D34D5B}"/>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D66CE548-EC0C-A9B6-3469-DBF8BD9FD4DD}"/>
              </a:ext>
            </a:extLst>
          </p:cNvPr>
          <p:cNvPicPr>
            <a:picLocks noChangeAspect="1"/>
          </p:cNvPicPr>
          <p:nvPr/>
        </p:nvPicPr>
        <p:blipFill>
          <a:blip r:embed="rId3"/>
          <a:stretch>
            <a:fillRect/>
          </a:stretch>
        </p:blipFill>
        <p:spPr>
          <a:xfrm>
            <a:off x="0" y="2501"/>
            <a:ext cx="12192000" cy="6855499"/>
          </a:xfrm>
          <a:prstGeom prst="rect">
            <a:avLst/>
          </a:prstGeom>
        </p:spPr>
      </p:pic>
      <p:sp>
        <p:nvSpPr>
          <p:cNvPr id="2" name="Title 1">
            <a:extLst>
              <a:ext uri="{FF2B5EF4-FFF2-40B4-BE49-F238E27FC236}">
                <a16:creationId xmlns:a16="http://schemas.microsoft.com/office/drawing/2014/main" id="{F9C10010-ACEB-BB1C-04FD-EC1EFDD5E051}"/>
              </a:ext>
            </a:extLst>
          </p:cNvPr>
          <p:cNvSpPr>
            <a:spLocks noGrp="1"/>
          </p:cNvSpPr>
          <p:nvPr>
            <p:ph type="ctrTitle"/>
          </p:nvPr>
        </p:nvSpPr>
        <p:spPr>
          <a:xfrm>
            <a:off x="0" y="492617"/>
            <a:ext cx="12192000" cy="985234"/>
          </a:xfrm>
        </p:spPr>
        <p:txBody>
          <a:bodyPr/>
          <a:lstStyle/>
          <a:p>
            <a:pPr algn="ctr"/>
            <a:r>
              <a:rPr lang="en-US" dirty="0">
                <a:solidFill>
                  <a:schemeClr val="bg1"/>
                </a:solidFill>
              </a:rPr>
              <a:t>6. Questions and answers</a:t>
            </a:r>
          </a:p>
        </p:txBody>
      </p:sp>
      <p:sp>
        <p:nvSpPr>
          <p:cNvPr id="3" name="Subtitle 2">
            <a:extLst>
              <a:ext uri="{FF2B5EF4-FFF2-40B4-BE49-F238E27FC236}">
                <a16:creationId xmlns:a16="http://schemas.microsoft.com/office/drawing/2014/main" id="{3344974E-0CAA-8047-E112-2231B5C6A85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270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9461-E8CC-F7E3-3CA2-870589158A39}"/>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00409549-CCE6-5B59-4963-06B1F8E2445B}"/>
              </a:ext>
            </a:extLst>
          </p:cNvPr>
          <p:cNvPicPr>
            <a:picLocks noChangeAspect="1"/>
          </p:cNvPicPr>
          <p:nvPr/>
        </p:nvPicPr>
        <p:blipFill>
          <a:blip r:embed="rId2"/>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B3A84582-2AB5-2EC7-23F6-92FF55962BBF}"/>
              </a:ext>
            </a:extLst>
          </p:cNvPr>
          <p:cNvSpPr>
            <a:spLocks noGrp="1"/>
          </p:cNvSpPr>
          <p:nvPr>
            <p:ph type="ctrTitle"/>
          </p:nvPr>
        </p:nvSpPr>
        <p:spPr>
          <a:xfrm>
            <a:off x="640080" y="1371599"/>
            <a:ext cx="7843520" cy="1879601"/>
          </a:xfrm>
        </p:spPr>
        <p:txBody>
          <a:bodyPr/>
          <a:lstStyle/>
          <a:p>
            <a:r>
              <a:rPr lang="en-US" dirty="0">
                <a:solidFill>
                  <a:schemeClr val="bg1"/>
                </a:solidFill>
              </a:rPr>
              <a:t>Development</a:t>
            </a:r>
            <a:r>
              <a:rPr lang="en-US" dirty="0"/>
              <a:t> </a:t>
            </a:r>
            <a:r>
              <a:rPr lang="en-US" dirty="0">
                <a:solidFill>
                  <a:schemeClr val="bg1"/>
                </a:solidFill>
              </a:rPr>
              <a:t>Session</a:t>
            </a:r>
          </a:p>
        </p:txBody>
      </p:sp>
      <p:sp>
        <p:nvSpPr>
          <p:cNvPr id="3" name="Subtitle 2">
            <a:extLst>
              <a:ext uri="{FF2B5EF4-FFF2-40B4-BE49-F238E27FC236}">
                <a16:creationId xmlns:a16="http://schemas.microsoft.com/office/drawing/2014/main" id="{2A77AFA0-AC88-23FC-D016-A60D8D6CC371}"/>
              </a:ext>
            </a:extLst>
          </p:cNvPr>
          <p:cNvSpPr>
            <a:spLocks noGrp="1"/>
          </p:cNvSpPr>
          <p:nvPr>
            <p:ph type="subTitle" idx="1"/>
          </p:nvPr>
        </p:nvSpPr>
        <p:spPr>
          <a:xfrm>
            <a:off x="640080" y="4758267"/>
            <a:ext cx="6675120" cy="1152420"/>
          </a:xfrm>
        </p:spPr>
        <p:txBody>
          <a:bodyPr>
            <a:normAutofit/>
          </a:bodyPr>
          <a:lstStyle/>
          <a:p>
            <a:r>
              <a:rPr lang="en-US" sz="2800" dirty="0">
                <a:solidFill>
                  <a:schemeClr val="bg1"/>
                </a:solidFill>
              </a:rPr>
              <a:t>Basics of working with and having children on set</a:t>
            </a:r>
          </a:p>
        </p:txBody>
      </p:sp>
    </p:spTree>
    <p:extLst>
      <p:ext uri="{BB962C8B-B14F-4D97-AF65-F5344CB8AC3E}">
        <p14:creationId xmlns:p14="http://schemas.microsoft.com/office/powerpoint/2010/main" val="95059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2978E-E0C8-3C01-5FB4-57B8E12ACF8B}"/>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C98E992D-2D6C-C774-8D49-5B87E8C34D92}"/>
              </a:ext>
            </a:extLst>
          </p:cNvPr>
          <p:cNvPicPr>
            <a:picLocks noChangeAspect="1"/>
          </p:cNvPicPr>
          <p:nvPr/>
        </p:nvPicPr>
        <p:blipFill>
          <a:blip r:embed="rId3"/>
          <a:stretch>
            <a:fillRect/>
          </a:stretch>
        </p:blipFill>
        <p:spPr>
          <a:xfrm>
            <a:off x="0" y="0"/>
            <a:ext cx="12192000" cy="6855499"/>
          </a:xfrm>
          <a:prstGeom prst="rect">
            <a:avLst/>
          </a:prstGeom>
        </p:spPr>
      </p:pic>
      <p:sp>
        <p:nvSpPr>
          <p:cNvPr id="2" name="Title 1">
            <a:extLst>
              <a:ext uri="{FF2B5EF4-FFF2-40B4-BE49-F238E27FC236}">
                <a16:creationId xmlns:a16="http://schemas.microsoft.com/office/drawing/2014/main" id="{CD9BFC38-68CB-EBE9-1CC4-57D7910C2F36}"/>
              </a:ext>
            </a:extLst>
          </p:cNvPr>
          <p:cNvSpPr>
            <a:spLocks noGrp="1"/>
          </p:cNvSpPr>
          <p:nvPr>
            <p:ph type="ctrTitle"/>
          </p:nvPr>
        </p:nvSpPr>
        <p:spPr>
          <a:xfrm>
            <a:off x="640080" y="434900"/>
            <a:ext cx="10874587" cy="1100668"/>
          </a:xfrm>
        </p:spPr>
        <p:txBody>
          <a:bodyPr/>
          <a:lstStyle/>
          <a:p>
            <a:pPr algn="ctr"/>
            <a:r>
              <a:rPr lang="en-US" dirty="0">
                <a:solidFill>
                  <a:schemeClr val="bg1"/>
                </a:solidFill>
              </a:rPr>
              <a:t>What we will learn today</a:t>
            </a:r>
          </a:p>
        </p:txBody>
      </p:sp>
      <p:sp>
        <p:nvSpPr>
          <p:cNvPr id="3" name="Subtitle 2">
            <a:extLst>
              <a:ext uri="{FF2B5EF4-FFF2-40B4-BE49-F238E27FC236}">
                <a16:creationId xmlns:a16="http://schemas.microsoft.com/office/drawing/2014/main" id="{3D28831F-DAB1-F1B3-2F34-0A6856BCD6D1}"/>
              </a:ext>
            </a:extLst>
          </p:cNvPr>
          <p:cNvSpPr>
            <a:spLocks noGrp="1"/>
          </p:cNvSpPr>
          <p:nvPr>
            <p:ph type="subTitle" idx="1"/>
          </p:nvPr>
        </p:nvSpPr>
        <p:spPr>
          <a:xfrm>
            <a:off x="640079" y="1535568"/>
            <a:ext cx="10874587" cy="4678965"/>
          </a:xfrm>
        </p:spPr>
        <p:txBody>
          <a:bodyPr>
            <a:normAutofit lnSpcReduction="10000"/>
          </a:bodyPr>
          <a:lstStyle/>
          <a:p>
            <a:pPr marL="342900" indent="-342900">
              <a:buAutoNum type="arabicPeriod"/>
            </a:pPr>
            <a:r>
              <a:rPr lang="en-US" sz="2400" dirty="0">
                <a:solidFill>
                  <a:schemeClr val="bg1"/>
                </a:solidFill>
              </a:rPr>
              <a:t>What is a child performance license</a:t>
            </a:r>
          </a:p>
          <a:p>
            <a:pPr marL="342900" indent="-342900">
              <a:buAutoNum type="arabicPeriod"/>
            </a:pPr>
            <a:r>
              <a:rPr lang="en-US" sz="2400" dirty="0">
                <a:solidFill>
                  <a:schemeClr val="bg1"/>
                </a:solidFill>
              </a:rPr>
              <a:t>What the different rules of a license means for different age group/ what you need to do as a producer/AD</a:t>
            </a:r>
          </a:p>
          <a:p>
            <a:pPr marL="342900" indent="-342900">
              <a:buAutoNum type="arabicPeriod"/>
            </a:pPr>
            <a:r>
              <a:rPr lang="en-US" sz="2400" dirty="0">
                <a:solidFill>
                  <a:schemeClr val="bg1"/>
                </a:solidFill>
              </a:rPr>
              <a:t>How to apply for a license</a:t>
            </a:r>
          </a:p>
          <a:p>
            <a:pPr marL="342900" indent="-342900">
              <a:buAutoNum type="arabicPeriod"/>
            </a:pPr>
            <a:r>
              <a:rPr lang="en-US" sz="2400" dirty="0">
                <a:solidFill>
                  <a:schemeClr val="bg1"/>
                </a:solidFill>
              </a:rPr>
              <a:t>Working with children/chaperones on a professional film set</a:t>
            </a:r>
          </a:p>
          <a:p>
            <a:pPr marL="342900" indent="-342900">
              <a:buAutoNum type="arabicPeriod"/>
            </a:pPr>
            <a:r>
              <a:rPr lang="en-US" sz="2400" dirty="0">
                <a:solidFill>
                  <a:schemeClr val="bg1"/>
                </a:solidFill>
              </a:rPr>
              <a:t>How to contact and work with casting agencies</a:t>
            </a:r>
          </a:p>
          <a:p>
            <a:pPr marL="342900" indent="-342900">
              <a:buAutoNum type="arabicPeriod"/>
            </a:pPr>
            <a:r>
              <a:rPr lang="en-US" sz="2400" dirty="0">
                <a:solidFill>
                  <a:schemeClr val="bg1"/>
                </a:solidFill>
              </a:rPr>
              <a:t>Questions and answers</a:t>
            </a:r>
          </a:p>
        </p:txBody>
      </p:sp>
    </p:spTree>
    <p:extLst>
      <p:ext uri="{BB962C8B-B14F-4D97-AF65-F5344CB8AC3E}">
        <p14:creationId xmlns:p14="http://schemas.microsoft.com/office/powerpoint/2010/main" val="304687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1B12-8305-2F8E-C2C0-742FDD75151C}"/>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A41C099A-05EF-6087-251A-8F0030711921}"/>
              </a:ext>
            </a:extLst>
          </p:cNvPr>
          <p:cNvPicPr>
            <a:picLocks noChangeAspect="1"/>
          </p:cNvPicPr>
          <p:nvPr/>
        </p:nvPicPr>
        <p:blipFill>
          <a:blip r:embed="rId3"/>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909209B0-2BAE-0DE3-4599-B2092474FC88}"/>
              </a:ext>
            </a:extLst>
          </p:cNvPr>
          <p:cNvSpPr>
            <a:spLocks noGrp="1"/>
          </p:cNvSpPr>
          <p:nvPr>
            <p:ph type="ctrTitle"/>
          </p:nvPr>
        </p:nvSpPr>
        <p:spPr>
          <a:xfrm>
            <a:off x="304801" y="575734"/>
            <a:ext cx="11463866" cy="1045812"/>
          </a:xfrm>
        </p:spPr>
        <p:txBody>
          <a:bodyPr>
            <a:normAutofit fontScale="90000"/>
          </a:bodyPr>
          <a:lstStyle/>
          <a:p>
            <a:pPr algn="ctr"/>
            <a:r>
              <a:rPr lang="en-US" sz="4800" dirty="0">
                <a:solidFill>
                  <a:schemeClr val="bg1"/>
                </a:solidFill>
              </a:rPr>
              <a:t>1. What is a child performance license</a:t>
            </a:r>
            <a:br>
              <a:rPr lang="en-US" sz="5400" dirty="0">
                <a:solidFill>
                  <a:schemeClr val="bg1"/>
                </a:solidFill>
              </a:rPr>
            </a:br>
            <a:endParaRPr lang="en-US" dirty="0"/>
          </a:p>
        </p:txBody>
      </p:sp>
      <p:sp>
        <p:nvSpPr>
          <p:cNvPr id="3" name="Subtitle 2">
            <a:extLst>
              <a:ext uri="{FF2B5EF4-FFF2-40B4-BE49-F238E27FC236}">
                <a16:creationId xmlns:a16="http://schemas.microsoft.com/office/drawing/2014/main" id="{2327E49C-0953-B0BA-3250-DE47C3B17807}"/>
              </a:ext>
            </a:extLst>
          </p:cNvPr>
          <p:cNvSpPr>
            <a:spLocks noGrp="1"/>
          </p:cNvSpPr>
          <p:nvPr>
            <p:ph type="subTitle" idx="1"/>
          </p:nvPr>
        </p:nvSpPr>
        <p:spPr>
          <a:xfrm>
            <a:off x="304801" y="1621545"/>
            <a:ext cx="11582398" cy="4508322"/>
          </a:xfrm>
        </p:spPr>
        <p:txBody>
          <a:bodyPr/>
          <a:lstStyle/>
          <a:p>
            <a:r>
              <a:rPr lang="en-US" dirty="0">
                <a:solidFill>
                  <a:schemeClr val="bg1"/>
                </a:solidFill>
              </a:rPr>
              <a:t>A child license is a document issued by a council giving permission for a child to safely work on set.</a:t>
            </a:r>
          </a:p>
          <a:p>
            <a:r>
              <a:rPr lang="en-US" dirty="0">
                <a:solidFill>
                  <a:schemeClr val="bg1"/>
                </a:solidFill>
              </a:rPr>
              <a:t>They apply to all performers under the school leaving age</a:t>
            </a:r>
          </a:p>
          <a:p>
            <a:r>
              <a:rPr lang="en-US" dirty="0">
                <a:solidFill>
                  <a:schemeClr val="bg1"/>
                </a:solidFill>
              </a:rPr>
              <a:t>Legislation exists protect welfare of the child, puts the duty on local authority to ensure health and wellbeing (NOT Really!)</a:t>
            </a:r>
          </a:p>
          <a:p>
            <a:r>
              <a:rPr lang="en-US" dirty="0">
                <a:solidFill>
                  <a:schemeClr val="bg1"/>
                </a:solidFill>
              </a:rPr>
              <a:t>A child needs a license when</a:t>
            </a:r>
          </a:p>
          <a:p>
            <a:pPr marL="285750" indent="-285750">
              <a:buFontTx/>
              <a:buChar char="-"/>
            </a:pPr>
            <a:r>
              <a:rPr lang="en-US" dirty="0">
                <a:solidFill>
                  <a:schemeClr val="bg1"/>
                </a:solidFill>
              </a:rPr>
              <a:t>When they are being paid</a:t>
            </a:r>
          </a:p>
          <a:p>
            <a:pPr marL="285750" indent="-285750">
              <a:buFontTx/>
              <a:buChar char="-"/>
            </a:pPr>
            <a:r>
              <a:rPr lang="en-US" dirty="0">
                <a:solidFill>
                  <a:schemeClr val="bg1"/>
                </a:solidFill>
              </a:rPr>
              <a:t>It is going to be publicly viewed/broadcast</a:t>
            </a:r>
          </a:p>
          <a:p>
            <a:pPr marL="285750" indent="-285750">
              <a:buFontTx/>
              <a:buChar char="-"/>
            </a:pPr>
            <a:r>
              <a:rPr lang="en-US" dirty="0">
                <a:solidFill>
                  <a:schemeClr val="bg1"/>
                </a:solidFill>
              </a:rPr>
              <a:t>The child requires time off school to perform</a:t>
            </a:r>
          </a:p>
          <a:p>
            <a:pPr marL="285750" indent="-285750">
              <a:buFontTx/>
              <a:buChar char="-"/>
            </a:pPr>
            <a:endParaRPr lang="en-US" dirty="0">
              <a:solidFill>
                <a:schemeClr val="bg1"/>
              </a:solidFill>
            </a:endParaRPr>
          </a:p>
        </p:txBody>
      </p:sp>
    </p:spTree>
    <p:extLst>
      <p:ext uri="{BB962C8B-B14F-4D97-AF65-F5344CB8AC3E}">
        <p14:creationId xmlns:p14="http://schemas.microsoft.com/office/powerpoint/2010/main" val="233537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54B00-20C2-692E-6AAC-43FC5D239734}"/>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AF366122-5138-6EFA-D22D-A1D0124B836E}"/>
              </a:ext>
            </a:extLst>
          </p:cNvPr>
          <p:cNvPicPr>
            <a:picLocks noChangeAspect="1"/>
          </p:cNvPicPr>
          <p:nvPr/>
        </p:nvPicPr>
        <p:blipFill>
          <a:blip r:embed="rId3"/>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63B8293F-E65C-363E-19BD-C6B617BA6F52}"/>
              </a:ext>
            </a:extLst>
          </p:cNvPr>
          <p:cNvSpPr>
            <a:spLocks noGrp="1"/>
          </p:cNvSpPr>
          <p:nvPr>
            <p:ph type="ctrTitle"/>
          </p:nvPr>
        </p:nvSpPr>
        <p:spPr>
          <a:xfrm>
            <a:off x="640079" y="12902"/>
            <a:ext cx="11082228" cy="587423"/>
          </a:xfrm>
        </p:spPr>
        <p:txBody>
          <a:bodyPr>
            <a:noAutofit/>
          </a:bodyPr>
          <a:lstStyle/>
          <a:p>
            <a:pPr algn="ctr"/>
            <a:r>
              <a:rPr lang="en-US" sz="3200" dirty="0">
                <a:solidFill>
                  <a:schemeClr val="bg1"/>
                </a:solidFill>
              </a:rPr>
              <a:t>2. What are the different rules for different age groups</a:t>
            </a:r>
          </a:p>
        </p:txBody>
      </p:sp>
      <p:sp>
        <p:nvSpPr>
          <p:cNvPr id="3" name="Subtitle 2">
            <a:extLst>
              <a:ext uri="{FF2B5EF4-FFF2-40B4-BE49-F238E27FC236}">
                <a16:creationId xmlns:a16="http://schemas.microsoft.com/office/drawing/2014/main" id="{159C1DC4-43EA-C501-9EC3-0E61626258D8}"/>
              </a:ext>
            </a:extLst>
          </p:cNvPr>
          <p:cNvSpPr>
            <a:spLocks noGrp="1"/>
          </p:cNvSpPr>
          <p:nvPr>
            <p:ph type="subTitle" idx="1"/>
          </p:nvPr>
        </p:nvSpPr>
        <p:spPr>
          <a:xfrm>
            <a:off x="640079" y="1391974"/>
            <a:ext cx="11082227" cy="1287887"/>
          </a:xfrm>
        </p:spPr>
        <p:txBody>
          <a:bodyPr/>
          <a:lstStyle/>
          <a:p>
            <a:endParaRPr lang="en-US" dirty="0"/>
          </a:p>
        </p:txBody>
      </p:sp>
      <p:graphicFrame>
        <p:nvGraphicFramePr>
          <p:cNvPr id="4" name="Table 3">
            <a:extLst>
              <a:ext uri="{FF2B5EF4-FFF2-40B4-BE49-F238E27FC236}">
                <a16:creationId xmlns:a16="http://schemas.microsoft.com/office/drawing/2014/main" id="{16E0B5F2-D189-968E-5753-77B488C41388}"/>
              </a:ext>
            </a:extLst>
          </p:cNvPr>
          <p:cNvGraphicFramePr>
            <a:graphicFrameLocks noGrp="1"/>
          </p:cNvGraphicFramePr>
          <p:nvPr>
            <p:extLst>
              <p:ext uri="{D42A27DB-BD31-4B8C-83A1-F6EECF244321}">
                <p14:modId xmlns:p14="http://schemas.microsoft.com/office/powerpoint/2010/main" val="3380165499"/>
              </p:ext>
            </p:extLst>
          </p:nvPr>
        </p:nvGraphicFramePr>
        <p:xfrm>
          <a:off x="0" y="549295"/>
          <a:ext cx="12192000" cy="629580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99392983"/>
                    </a:ext>
                  </a:extLst>
                </a:gridCol>
                <a:gridCol w="3048000">
                  <a:extLst>
                    <a:ext uri="{9D8B030D-6E8A-4147-A177-3AD203B41FA5}">
                      <a16:colId xmlns:a16="http://schemas.microsoft.com/office/drawing/2014/main" val="1682475122"/>
                    </a:ext>
                  </a:extLst>
                </a:gridCol>
                <a:gridCol w="3048000">
                  <a:extLst>
                    <a:ext uri="{9D8B030D-6E8A-4147-A177-3AD203B41FA5}">
                      <a16:colId xmlns:a16="http://schemas.microsoft.com/office/drawing/2014/main" val="2936845792"/>
                    </a:ext>
                  </a:extLst>
                </a:gridCol>
                <a:gridCol w="3048000">
                  <a:extLst>
                    <a:ext uri="{9D8B030D-6E8A-4147-A177-3AD203B41FA5}">
                      <a16:colId xmlns:a16="http://schemas.microsoft.com/office/drawing/2014/main" val="933458333"/>
                    </a:ext>
                  </a:extLst>
                </a:gridCol>
              </a:tblGrid>
              <a:tr h="422254">
                <a:tc>
                  <a:txBody>
                    <a:bodyPr/>
                    <a:lstStyle/>
                    <a:p>
                      <a:pPr algn="l"/>
                      <a:r>
                        <a:rPr lang="en-US" sz="900" dirty="0"/>
                        <a:t>TOPIC</a:t>
                      </a:r>
                    </a:p>
                  </a:txBody>
                  <a:tcPr/>
                </a:tc>
                <a:tc>
                  <a:txBody>
                    <a:bodyPr/>
                    <a:lstStyle/>
                    <a:p>
                      <a:pPr algn="l"/>
                      <a:r>
                        <a:rPr lang="en-US" sz="900" dirty="0"/>
                        <a:t>Age 0 to 4</a:t>
                      </a:r>
                    </a:p>
                  </a:txBody>
                  <a:tcPr/>
                </a:tc>
                <a:tc>
                  <a:txBody>
                    <a:bodyPr/>
                    <a:lstStyle/>
                    <a:p>
                      <a:pPr algn="l"/>
                      <a:r>
                        <a:rPr lang="en-US" sz="900" dirty="0"/>
                        <a:t>Age 5 to 8</a:t>
                      </a:r>
                    </a:p>
                  </a:txBody>
                  <a:tcPr/>
                </a:tc>
                <a:tc>
                  <a:txBody>
                    <a:bodyPr/>
                    <a:lstStyle/>
                    <a:p>
                      <a:pPr algn="l"/>
                      <a:r>
                        <a:rPr lang="en-US" sz="900" dirty="0"/>
                        <a:t>Age 9 and over</a:t>
                      </a:r>
                    </a:p>
                  </a:txBody>
                  <a:tcPr/>
                </a:tc>
                <a:extLst>
                  <a:ext uri="{0D108BD9-81ED-4DB2-BD59-A6C34878D82A}">
                    <a16:rowId xmlns:a16="http://schemas.microsoft.com/office/drawing/2014/main" val="289245190"/>
                  </a:ext>
                </a:extLst>
              </a:tr>
              <a:tr h="696222">
                <a:tc>
                  <a:txBody>
                    <a:bodyPr/>
                    <a:lstStyle/>
                    <a:p>
                      <a:pPr algn="l"/>
                      <a:r>
                        <a:rPr lang="en-US" sz="1600" dirty="0"/>
                        <a:t>Maximum number of hours at place of performance/rehearsal</a:t>
                      </a:r>
                    </a:p>
                  </a:txBody>
                  <a:tcPr/>
                </a:tc>
                <a:tc>
                  <a:txBody>
                    <a:bodyPr/>
                    <a:lstStyle/>
                    <a:p>
                      <a:pPr algn="l"/>
                      <a:r>
                        <a:rPr lang="en-US" sz="900" dirty="0"/>
                        <a:t>5 hours</a:t>
                      </a:r>
                    </a:p>
                  </a:txBody>
                  <a:tcPr/>
                </a:tc>
                <a:tc>
                  <a:txBody>
                    <a:bodyPr/>
                    <a:lstStyle/>
                    <a:p>
                      <a:pPr algn="l"/>
                      <a:r>
                        <a:rPr lang="en-US" sz="900" dirty="0"/>
                        <a:t>8 hours</a:t>
                      </a:r>
                    </a:p>
                  </a:txBody>
                  <a:tcPr/>
                </a:tc>
                <a:tc>
                  <a:txBody>
                    <a:bodyPr/>
                    <a:lstStyle/>
                    <a:p>
                      <a:pPr algn="l"/>
                      <a:r>
                        <a:rPr lang="en-US" sz="900" dirty="0"/>
                        <a:t>9.5 hours</a:t>
                      </a:r>
                    </a:p>
                  </a:txBody>
                  <a:tcPr/>
                </a:tc>
                <a:extLst>
                  <a:ext uri="{0D108BD9-81ED-4DB2-BD59-A6C34878D82A}">
                    <a16:rowId xmlns:a16="http://schemas.microsoft.com/office/drawing/2014/main" val="779934666"/>
                  </a:ext>
                </a:extLst>
              </a:tr>
              <a:tr h="696222">
                <a:tc>
                  <a:txBody>
                    <a:bodyPr/>
                    <a:lstStyle/>
                    <a:p>
                      <a:pPr algn="l"/>
                      <a:r>
                        <a:rPr lang="en-US" sz="1600" dirty="0"/>
                        <a:t>Earliest and latest permitted times at place of performance</a:t>
                      </a:r>
                    </a:p>
                  </a:txBody>
                  <a:tcPr/>
                </a:tc>
                <a:tc>
                  <a:txBody>
                    <a:bodyPr/>
                    <a:lstStyle/>
                    <a:p>
                      <a:pPr algn="l"/>
                      <a:r>
                        <a:rPr lang="en-US" sz="900" dirty="0"/>
                        <a:t>7am to 10pm</a:t>
                      </a:r>
                    </a:p>
                  </a:txBody>
                  <a:tcPr/>
                </a:tc>
                <a:tc>
                  <a:txBody>
                    <a:bodyPr/>
                    <a:lstStyle/>
                    <a:p>
                      <a:pPr algn="l"/>
                      <a:r>
                        <a:rPr lang="en-US" sz="900" dirty="0"/>
                        <a:t>7am to 11pm</a:t>
                      </a:r>
                    </a:p>
                  </a:txBody>
                  <a:tcPr/>
                </a:tc>
                <a:tc>
                  <a:txBody>
                    <a:bodyPr/>
                    <a:lstStyle/>
                    <a:p>
                      <a:pPr algn="l"/>
                      <a:r>
                        <a:rPr lang="en-US" sz="900" dirty="0"/>
                        <a:t>7am to 11pm</a:t>
                      </a:r>
                    </a:p>
                  </a:txBody>
                  <a:tcPr/>
                </a:tc>
                <a:extLst>
                  <a:ext uri="{0D108BD9-81ED-4DB2-BD59-A6C34878D82A}">
                    <a16:rowId xmlns:a16="http://schemas.microsoft.com/office/drawing/2014/main" val="3159592120"/>
                  </a:ext>
                </a:extLst>
              </a:tr>
              <a:tr h="696222">
                <a:tc>
                  <a:txBody>
                    <a:bodyPr/>
                    <a:lstStyle/>
                    <a:p>
                      <a:pPr algn="l"/>
                      <a:r>
                        <a:rPr lang="en-US" sz="1600" dirty="0"/>
                        <a:t>Maximum period of continuous performance/rehearsal</a:t>
                      </a:r>
                    </a:p>
                  </a:txBody>
                  <a:tcPr/>
                </a:tc>
                <a:tc>
                  <a:txBody>
                    <a:bodyPr/>
                    <a:lstStyle/>
                    <a:p>
                      <a:pPr algn="l"/>
                      <a:r>
                        <a:rPr lang="en-US" sz="900" dirty="0"/>
                        <a:t>30 mins</a:t>
                      </a:r>
                    </a:p>
                  </a:txBody>
                  <a:tcPr/>
                </a:tc>
                <a:tc>
                  <a:txBody>
                    <a:bodyPr/>
                    <a:lstStyle/>
                    <a:p>
                      <a:pPr algn="l"/>
                      <a:r>
                        <a:rPr lang="en-US" sz="900" dirty="0"/>
                        <a:t>2.  hours</a:t>
                      </a:r>
                    </a:p>
                  </a:txBody>
                  <a:tcPr/>
                </a:tc>
                <a:tc>
                  <a:txBody>
                    <a:bodyPr/>
                    <a:lstStyle/>
                    <a:p>
                      <a:pPr algn="l"/>
                      <a:r>
                        <a:rPr lang="en-US" sz="900" dirty="0"/>
                        <a:t>2.5 hours</a:t>
                      </a:r>
                    </a:p>
                  </a:txBody>
                  <a:tcPr/>
                </a:tc>
                <a:extLst>
                  <a:ext uri="{0D108BD9-81ED-4DB2-BD59-A6C34878D82A}">
                    <a16:rowId xmlns:a16="http://schemas.microsoft.com/office/drawing/2014/main" val="1274037332"/>
                  </a:ext>
                </a:extLst>
              </a:tr>
              <a:tr h="696222">
                <a:tc>
                  <a:txBody>
                    <a:bodyPr/>
                    <a:lstStyle/>
                    <a:p>
                      <a:pPr algn="l"/>
                      <a:r>
                        <a:rPr lang="en-US" sz="1600" dirty="0"/>
                        <a:t>Maximum total of hours performance/rehearsal</a:t>
                      </a:r>
                    </a:p>
                  </a:txBody>
                  <a:tcPr/>
                </a:tc>
                <a:tc>
                  <a:txBody>
                    <a:bodyPr/>
                    <a:lstStyle/>
                    <a:p>
                      <a:pPr algn="l"/>
                      <a:r>
                        <a:rPr lang="en-US" sz="900" dirty="0"/>
                        <a:t>2 hours</a:t>
                      </a:r>
                    </a:p>
                  </a:txBody>
                  <a:tcPr/>
                </a:tc>
                <a:tc>
                  <a:txBody>
                    <a:bodyPr/>
                    <a:lstStyle/>
                    <a:p>
                      <a:pPr algn="l"/>
                      <a:r>
                        <a:rPr lang="en-US" sz="900" dirty="0"/>
                        <a:t>3 hours</a:t>
                      </a:r>
                    </a:p>
                  </a:txBody>
                  <a:tcPr/>
                </a:tc>
                <a:tc>
                  <a:txBody>
                    <a:bodyPr/>
                    <a:lstStyle/>
                    <a:p>
                      <a:pPr algn="l"/>
                      <a:r>
                        <a:rPr lang="en-US" sz="900" dirty="0"/>
                        <a:t>5 hours</a:t>
                      </a:r>
                    </a:p>
                  </a:txBody>
                  <a:tcPr/>
                </a:tc>
                <a:extLst>
                  <a:ext uri="{0D108BD9-81ED-4DB2-BD59-A6C34878D82A}">
                    <a16:rowId xmlns:a16="http://schemas.microsoft.com/office/drawing/2014/main" val="917899471"/>
                  </a:ext>
                </a:extLst>
              </a:tr>
              <a:tr h="999996">
                <a:tc>
                  <a:txBody>
                    <a:bodyPr/>
                    <a:lstStyle/>
                    <a:p>
                      <a:pPr algn="l"/>
                      <a:r>
                        <a:rPr lang="en-US" sz="1600" dirty="0"/>
                        <a:t>Minimum intervals for meals and rest</a:t>
                      </a:r>
                    </a:p>
                  </a:txBody>
                  <a:tcPr/>
                </a:tc>
                <a:tc>
                  <a:txBody>
                    <a:bodyPr/>
                    <a:lstStyle/>
                    <a:p>
                      <a:pPr algn="l"/>
                      <a:r>
                        <a:rPr lang="en-US" sz="900" dirty="0"/>
                        <a:t>Breaks must be minimum of 15 minutes.</a:t>
                      </a:r>
                    </a:p>
                    <a:p>
                      <a:pPr algn="l"/>
                      <a:r>
                        <a:rPr lang="en-US" sz="900" dirty="0"/>
                        <a:t>If at place of performance/rehearsal more than 4 hours, a 45-minute meal break must be included</a:t>
                      </a:r>
                    </a:p>
                  </a:txBody>
                  <a:tcPr/>
                </a:tc>
                <a:tc>
                  <a:txBody>
                    <a:bodyPr/>
                    <a:lstStyle/>
                    <a:p>
                      <a:pPr algn="l"/>
                      <a:r>
                        <a:rPr lang="en-US" sz="900" dirty="0"/>
                        <a:t>If place of performance/rehearsal for more than 4 hours but less than 8 hours they must have a 45-minute meal break plus at least one 15-minute break.</a:t>
                      </a:r>
                    </a:p>
                    <a:p>
                      <a:pPr algn="l"/>
                      <a:endParaRPr lang="en-US" sz="900" dirty="0"/>
                    </a:p>
                    <a:p>
                      <a:pPr algn="l"/>
                      <a:r>
                        <a:rPr lang="en-US" sz="900" dirty="0"/>
                        <a:t>If there more than 8 hours they must have the above plus at least one more 15-minute break.</a:t>
                      </a:r>
                    </a:p>
                  </a:txBody>
                  <a:tcPr/>
                </a:tc>
                <a:tc>
                  <a:txBody>
                    <a:bodyPr/>
                    <a:lstStyle/>
                    <a:p>
                      <a:pPr algn="l"/>
                      <a:r>
                        <a:rPr lang="en-US" sz="900" dirty="0"/>
                        <a:t>If place of performance/rehearsal for more than 4 hours but less than 8 hours they must have a 45-minute meal break plus at least one 15-minute break.</a:t>
                      </a:r>
                    </a:p>
                    <a:p>
                      <a:pPr algn="l"/>
                      <a:endParaRPr lang="en-US" sz="900" dirty="0"/>
                    </a:p>
                    <a:p>
                      <a:pPr algn="l"/>
                      <a:r>
                        <a:rPr lang="en-US" sz="900" dirty="0"/>
                        <a:t>If there more than 8 hours they must have the above plus at least one more 15-minute break.</a:t>
                      </a:r>
                    </a:p>
                  </a:txBody>
                  <a:tcPr/>
                </a:tc>
                <a:extLst>
                  <a:ext uri="{0D108BD9-81ED-4DB2-BD59-A6C34878D82A}">
                    <a16:rowId xmlns:a16="http://schemas.microsoft.com/office/drawing/2014/main" val="1350920394"/>
                  </a:ext>
                </a:extLst>
              </a:tr>
              <a:tr h="696222">
                <a:tc>
                  <a:txBody>
                    <a:bodyPr/>
                    <a:lstStyle/>
                    <a:p>
                      <a:pPr algn="l"/>
                      <a:r>
                        <a:rPr lang="en-US" sz="1600" dirty="0"/>
                        <a:t>Education</a:t>
                      </a:r>
                    </a:p>
                  </a:txBody>
                  <a:tcPr/>
                </a:tc>
                <a:tc>
                  <a:txBody>
                    <a:bodyPr/>
                    <a:lstStyle/>
                    <a:p>
                      <a:pPr algn="l"/>
                      <a:r>
                        <a:rPr lang="en-US" sz="900" dirty="0"/>
                        <a:t>N/A</a:t>
                      </a:r>
                    </a:p>
                  </a:txBody>
                  <a:tcPr/>
                </a:tc>
                <a:tc>
                  <a:txBody>
                    <a:bodyPr/>
                    <a:lstStyle/>
                    <a:p>
                      <a:pPr algn="l"/>
                      <a:r>
                        <a:rPr lang="en-US" sz="900" dirty="0"/>
                        <a:t>3 hours per day (Max. 5 hours). 15 hours per week. Taught only on school days.</a:t>
                      </a:r>
                    </a:p>
                    <a:p>
                      <a:pPr algn="l"/>
                      <a:r>
                        <a:rPr lang="en-US" sz="900" dirty="0"/>
                        <a:t>Minimum of 6 hours a week if over 4 week period or less.</a:t>
                      </a:r>
                    </a:p>
                  </a:txBody>
                  <a:tcPr/>
                </a:tc>
                <a:tc>
                  <a:txBody>
                    <a:bodyPr/>
                    <a:lstStyle/>
                    <a:p>
                      <a:pPr algn="l"/>
                      <a:r>
                        <a:rPr lang="en-US" sz="900" dirty="0"/>
                        <a:t>3 hours per day (Max. 5 hours). 15 hours per week. Taught only on school days.</a:t>
                      </a:r>
                    </a:p>
                    <a:p>
                      <a:pPr algn="l"/>
                      <a:r>
                        <a:rPr lang="en-US" sz="900" dirty="0"/>
                        <a:t>Minimum of 6 hours a week if over 4 week period or less.</a:t>
                      </a:r>
                    </a:p>
                  </a:txBody>
                  <a:tcPr/>
                </a:tc>
                <a:extLst>
                  <a:ext uri="{0D108BD9-81ED-4DB2-BD59-A6C34878D82A}">
                    <a16:rowId xmlns:a16="http://schemas.microsoft.com/office/drawing/2014/main" val="4205625574"/>
                  </a:ext>
                </a:extLst>
              </a:tr>
              <a:tr h="696222">
                <a:tc>
                  <a:txBody>
                    <a:bodyPr/>
                    <a:lstStyle/>
                    <a:p>
                      <a:pPr algn="l"/>
                      <a:r>
                        <a:rPr lang="en-US" sz="1600" dirty="0"/>
                        <a:t>Minimum break between performances</a:t>
                      </a:r>
                    </a:p>
                  </a:txBody>
                  <a:tcPr/>
                </a:tc>
                <a:tc>
                  <a:txBody>
                    <a:bodyPr/>
                    <a:lstStyle/>
                    <a:p>
                      <a:pPr algn="l"/>
                      <a:r>
                        <a:rPr lang="en-US" sz="900" dirty="0"/>
                        <a:t>1 hours 30 minutes</a:t>
                      </a:r>
                    </a:p>
                  </a:txBody>
                  <a:tcPr/>
                </a:tc>
                <a:tc>
                  <a:txBody>
                    <a:bodyPr/>
                    <a:lstStyle/>
                    <a:p>
                      <a:pPr algn="l"/>
                      <a:r>
                        <a:rPr lang="en-US" sz="900" dirty="0"/>
                        <a:t>1 hour 30 minutes</a:t>
                      </a:r>
                    </a:p>
                  </a:txBody>
                  <a:tcPr/>
                </a:tc>
                <a:tc>
                  <a:txBody>
                    <a:bodyPr/>
                    <a:lstStyle/>
                    <a:p>
                      <a:pPr algn="l"/>
                      <a:r>
                        <a:rPr lang="en-US" sz="900" dirty="0"/>
                        <a:t>1 hour 30 minutes</a:t>
                      </a:r>
                    </a:p>
                  </a:txBody>
                  <a:tcPr/>
                </a:tc>
                <a:extLst>
                  <a:ext uri="{0D108BD9-81ED-4DB2-BD59-A6C34878D82A}">
                    <a16:rowId xmlns:a16="http://schemas.microsoft.com/office/drawing/2014/main" val="1755568431"/>
                  </a:ext>
                </a:extLst>
              </a:tr>
              <a:tr h="696222">
                <a:tc>
                  <a:txBody>
                    <a:bodyPr/>
                    <a:lstStyle/>
                    <a:p>
                      <a:pPr algn="l"/>
                      <a:r>
                        <a:rPr lang="en-US" sz="1600" dirty="0"/>
                        <a:t>Maximum consecutive days of performance/rehearsal</a:t>
                      </a:r>
                    </a:p>
                  </a:txBody>
                  <a:tcPr/>
                </a:tc>
                <a:tc>
                  <a:txBody>
                    <a:bodyPr/>
                    <a:lstStyle/>
                    <a:p>
                      <a:pPr algn="l"/>
                      <a:r>
                        <a:rPr lang="en-US" sz="900" dirty="0"/>
                        <a:t>6 days</a:t>
                      </a:r>
                    </a:p>
                  </a:txBody>
                  <a:tcPr/>
                </a:tc>
                <a:tc>
                  <a:txBody>
                    <a:bodyPr/>
                    <a:lstStyle/>
                    <a:p>
                      <a:pPr algn="l"/>
                      <a:r>
                        <a:rPr lang="en-US" sz="900" dirty="0"/>
                        <a:t>6 days</a:t>
                      </a:r>
                    </a:p>
                  </a:txBody>
                  <a:tcPr/>
                </a:tc>
                <a:tc>
                  <a:txBody>
                    <a:bodyPr/>
                    <a:lstStyle/>
                    <a:p>
                      <a:pPr algn="l"/>
                      <a:r>
                        <a:rPr lang="en-US" sz="900" dirty="0"/>
                        <a:t>6 days</a:t>
                      </a:r>
                    </a:p>
                  </a:txBody>
                  <a:tcPr/>
                </a:tc>
                <a:extLst>
                  <a:ext uri="{0D108BD9-81ED-4DB2-BD59-A6C34878D82A}">
                    <a16:rowId xmlns:a16="http://schemas.microsoft.com/office/drawing/2014/main" val="1180650916"/>
                  </a:ext>
                </a:extLst>
              </a:tr>
            </a:tbl>
          </a:graphicData>
        </a:graphic>
      </p:graphicFrame>
    </p:spTree>
    <p:extLst>
      <p:ext uri="{BB962C8B-B14F-4D97-AF65-F5344CB8AC3E}">
        <p14:creationId xmlns:p14="http://schemas.microsoft.com/office/powerpoint/2010/main" val="281483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6CF94-2C27-C1EE-944D-E88064CEC99F}"/>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ED78A527-F0DB-B2FC-F180-B7FC5642B714}"/>
              </a:ext>
            </a:extLst>
          </p:cNvPr>
          <p:cNvPicPr>
            <a:picLocks noChangeAspect="1"/>
          </p:cNvPicPr>
          <p:nvPr/>
        </p:nvPicPr>
        <p:blipFill>
          <a:blip r:embed="rId3"/>
          <a:stretch>
            <a:fillRect/>
          </a:stretch>
        </p:blipFill>
        <p:spPr>
          <a:xfrm>
            <a:off x="0" y="2501"/>
            <a:ext cx="12192000" cy="6855499"/>
          </a:xfrm>
          <a:prstGeom prst="rect">
            <a:avLst/>
          </a:prstGeom>
        </p:spPr>
      </p:pic>
      <p:sp>
        <p:nvSpPr>
          <p:cNvPr id="2" name="Title 1">
            <a:extLst>
              <a:ext uri="{FF2B5EF4-FFF2-40B4-BE49-F238E27FC236}">
                <a16:creationId xmlns:a16="http://schemas.microsoft.com/office/drawing/2014/main" id="{1E40CF61-D616-BA08-A4D5-E1BB6DB43FEC}"/>
              </a:ext>
            </a:extLst>
          </p:cNvPr>
          <p:cNvSpPr>
            <a:spLocks noGrp="1"/>
          </p:cNvSpPr>
          <p:nvPr>
            <p:ph type="ctrTitle"/>
          </p:nvPr>
        </p:nvSpPr>
        <p:spPr>
          <a:xfrm>
            <a:off x="2" y="83712"/>
            <a:ext cx="12191998" cy="901522"/>
          </a:xfrm>
        </p:spPr>
        <p:txBody>
          <a:bodyPr>
            <a:normAutofit fontScale="90000"/>
          </a:bodyPr>
          <a:lstStyle/>
          <a:p>
            <a:pPr algn="ctr"/>
            <a:r>
              <a:rPr lang="en-US" dirty="0">
                <a:solidFill>
                  <a:schemeClr val="bg1"/>
                </a:solidFill>
              </a:rPr>
              <a:t>2a. What you need to do as a producer/AD </a:t>
            </a:r>
          </a:p>
        </p:txBody>
      </p:sp>
      <p:sp>
        <p:nvSpPr>
          <p:cNvPr id="3" name="Subtitle 2">
            <a:extLst>
              <a:ext uri="{FF2B5EF4-FFF2-40B4-BE49-F238E27FC236}">
                <a16:creationId xmlns:a16="http://schemas.microsoft.com/office/drawing/2014/main" id="{DE26DE66-ABAC-F6E9-A27A-469E4E776725}"/>
              </a:ext>
            </a:extLst>
          </p:cNvPr>
          <p:cNvSpPr>
            <a:spLocks noGrp="1"/>
          </p:cNvSpPr>
          <p:nvPr>
            <p:ph type="subTitle" idx="1"/>
          </p:nvPr>
        </p:nvSpPr>
        <p:spPr>
          <a:xfrm>
            <a:off x="0" y="1066445"/>
            <a:ext cx="12191998" cy="5220694"/>
          </a:xfrm>
        </p:spPr>
        <p:txBody>
          <a:bodyPr>
            <a:normAutofit/>
          </a:bodyPr>
          <a:lstStyle/>
          <a:p>
            <a:r>
              <a:rPr lang="en-US" dirty="0">
                <a:solidFill>
                  <a:schemeClr val="bg1"/>
                </a:solidFill>
              </a:rPr>
              <a:t>We’ll touch on this a bit more later but basically you must make sure all precautions have been made so that</a:t>
            </a:r>
          </a:p>
          <a:p>
            <a:pPr marL="342900" indent="-342900">
              <a:buAutoNum type="alphaLcPeriod"/>
            </a:pPr>
            <a:r>
              <a:rPr lang="en-US" dirty="0">
                <a:solidFill>
                  <a:schemeClr val="bg1"/>
                </a:solidFill>
              </a:rPr>
              <a:t>All the relevant authorities are aware and have approved of the child working on set.</a:t>
            </a:r>
          </a:p>
          <a:p>
            <a:pPr marL="342900" indent="-342900">
              <a:buAutoNum type="alphaLcPeriod"/>
            </a:pPr>
            <a:r>
              <a:rPr lang="en-US" dirty="0">
                <a:solidFill>
                  <a:schemeClr val="bg1"/>
                </a:solidFill>
              </a:rPr>
              <a:t>Everything has been put in place to ensure the safety and safeguarding of children in a pressured working environment.</a:t>
            </a:r>
          </a:p>
          <a:p>
            <a:r>
              <a:rPr lang="en-US" dirty="0">
                <a:solidFill>
                  <a:schemeClr val="bg1"/>
                </a:solidFill>
              </a:rPr>
              <a:t>This includes getting (an up to date!) license, having chaperones, organizing tutoring, private changing/toilet facilities etc.</a:t>
            </a:r>
          </a:p>
          <a:p>
            <a:r>
              <a:rPr lang="en-US" dirty="0">
                <a:solidFill>
                  <a:schemeClr val="bg1"/>
                </a:solidFill>
              </a:rPr>
              <a:t>Doing the prep before a child comes on set is the most important this. If something has been missed it could stop the child performing that day or have legal ramifications for whoever's name is on the license (Probably you!)</a:t>
            </a:r>
          </a:p>
          <a:p>
            <a:endParaRPr lang="en-US" dirty="0">
              <a:solidFill>
                <a:schemeClr val="bg1"/>
              </a:solidFill>
            </a:endParaRPr>
          </a:p>
        </p:txBody>
      </p:sp>
    </p:spTree>
    <p:extLst>
      <p:ext uri="{BB962C8B-B14F-4D97-AF65-F5344CB8AC3E}">
        <p14:creationId xmlns:p14="http://schemas.microsoft.com/office/powerpoint/2010/main" val="123435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E930C-57D9-04EE-ACC3-C8AEFFA9E03E}"/>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46E6C448-3C01-5FFA-E8E0-8AE7D106D49C}"/>
              </a:ext>
            </a:extLst>
          </p:cNvPr>
          <p:cNvPicPr>
            <a:picLocks noChangeAspect="1"/>
          </p:cNvPicPr>
          <p:nvPr/>
        </p:nvPicPr>
        <p:blipFill>
          <a:blip r:embed="rId3"/>
          <a:stretch>
            <a:fillRect/>
          </a:stretch>
        </p:blipFill>
        <p:spPr>
          <a:xfrm>
            <a:off x="0" y="2501"/>
            <a:ext cx="12192000" cy="6855499"/>
          </a:xfrm>
          <a:prstGeom prst="rect">
            <a:avLst/>
          </a:prstGeom>
        </p:spPr>
      </p:pic>
      <p:sp>
        <p:nvSpPr>
          <p:cNvPr id="2" name="Title 1">
            <a:extLst>
              <a:ext uri="{FF2B5EF4-FFF2-40B4-BE49-F238E27FC236}">
                <a16:creationId xmlns:a16="http://schemas.microsoft.com/office/drawing/2014/main" id="{1BDC4652-ED24-157F-2D2A-68910BF78E9D}"/>
              </a:ext>
            </a:extLst>
          </p:cNvPr>
          <p:cNvSpPr>
            <a:spLocks noGrp="1"/>
          </p:cNvSpPr>
          <p:nvPr>
            <p:ph type="ctrTitle"/>
          </p:nvPr>
        </p:nvSpPr>
        <p:spPr>
          <a:xfrm>
            <a:off x="2" y="83712"/>
            <a:ext cx="12191998" cy="901522"/>
          </a:xfrm>
        </p:spPr>
        <p:txBody>
          <a:bodyPr>
            <a:normAutofit fontScale="90000"/>
          </a:bodyPr>
          <a:lstStyle/>
          <a:p>
            <a:pPr algn="ctr"/>
            <a:r>
              <a:rPr lang="en-US" dirty="0">
                <a:solidFill>
                  <a:schemeClr val="bg1"/>
                </a:solidFill>
              </a:rPr>
              <a:t>What Would You Do?</a:t>
            </a:r>
          </a:p>
        </p:txBody>
      </p:sp>
      <p:sp>
        <p:nvSpPr>
          <p:cNvPr id="3" name="Subtitle 2">
            <a:extLst>
              <a:ext uri="{FF2B5EF4-FFF2-40B4-BE49-F238E27FC236}">
                <a16:creationId xmlns:a16="http://schemas.microsoft.com/office/drawing/2014/main" id="{B5FF8CC3-A5B5-345B-110E-CE69C691857B}"/>
              </a:ext>
            </a:extLst>
          </p:cNvPr>
          <p:cNvSpPr>
            <a:spLocks noGrp="1"/>
          </p:cNvSpPr>
          <p:nvPr>
            <p:ph type="subTitle" idx="1"/>
          </p:nvPr>
        </p:nvSpPr>
        <p:spPr>
          <a:xfrm>
            <a:off x="0" y="1066445"/>
            <a:ext cx="12191998" cy="4835591"/>
          </a:xfrm>
        </p:spPr>
        <p:txBody>
          <a:bodyPr>
            <a:normAutofit/>
          </a:bodyPr>
          <a:lstStyle/>
          <a:p>
            <a:r>
              <a:rPr lang="en-US" dirty="0">
                <a:solidFill>
                  <a:schemeClr val="bg1"/>
                </a:solidFill>
              </a:rPr>
              <a:t>There’s a featured Child SA role, and the director has chosen a 1</a:t>
            </a:r>
            <a:r>
              <a:rPr lang="en-US" baseline="30000" dirty="0">
                <a:solidFill>
                  <a:schemeClr val="bg1"/>
                </a:solidFill>
              </a:rPr>
              <a:t>st</a:t>
            </a:r>
            <a:r>
              <a:rPr lang="en-US" dirty="0">
                <a:solidFill>
                  <a:schemeClr val="bg1"/>
                </a:solidFill>
              </a:rPr>
              <a:t> choice that they love for the part and seem to have their heart on having that child in that role.</a:t>
            </a:r>
          </a:p>
          <a:p>
            <a:r>
              <a:rPr lang="en-US" dirty="0">
                <a:solidFill>
                  <a:schemeClr val="bg1"/>
                </a:solidFill>
              </a:rPr>
              <a:t>The production schedule is changing a lot, and the locations are struggling to find a location that can be flexible that the director likes.</a:t>
            </a:r>
          </a:p>
          <a:p>
            <a:r>
              <a:rPr lang="en-US" dirty="0">
                <a:solidFill>
                  <a:schemeClr val="bg1"/>
                </a:solidFill>
              </a:rPr>
              <a:t>The local council needs a filming location to issue the license for the child and are being steadfast about needing one.</a:t>
            </a:r>
          </a:p>
          <a:p>
            <a:r>
              <a:rPr lang="en-US" dirty="0">
                <a:solidFill>
                  <a:schemeClr val="bg1"/>
                </a:solidFill>
              </a:rPr>
              <a:t>You can see this problem brewing as the filming date (if I doesn’t change again) comes closer.</a:t>
            </a:r>
          </a:p>
          <a:p>
            <a:r>
              <a:rPr lang="en-US" dirty="0">
                <a:solidFill>
                  <a:schemeClr val="bg1"/>
                </a:solidFill>
              </a:rPr>
              <a:t>What are your options?</a:t>
            </a:r>
          </a:p>
        </p:txBody>
      </p:sp>
    </p:spTree>
    <p:extLst>
      <p:ext uri="{BB962C8B-B14F-4D97-AF65-F5344CB8AC3E}">
        <p14:creationId xmlns:p14="http://schemas.microsoft.com/office/powerpoint/2010/main" val="414282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E6F2C-93CE-CB98-D6AA-4E9AC278336E}"/>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285208F6-6F20-8AB7-9311-0202F86B96A6}"/>
              </a:ext>
            </a:extLst>
          </p:cNvPr>
          <p:cNvPicPr>
            <a:picLocks noChangeAspect="1"/>
          </p:cNvPicPr>
          <p:nvPr/>
        </p:nvPicPr>
        <p:blipFill>
          <a:blip r:embed="rId3"/>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66C97D14-180B-4A12-BB04-FE6B2CF5AA80}"/>
              </a:ext>
            </a:extLst>
          </p:cNvPr>
          <p:cNvSpPr>
            <a:spLocks noGrp="1"/>
          </p:cNvSpPr>
          <p:nvPr>
            <p:ph type="ctrTitle"/>
          </p:nvPr>
        </p:nvSpPr>
        <p:spPr>
          <a:xfrm>
            <a:off x="0" y="0"/>
            <a:ext cx="12192000" cy="901522"/>
          </a:xfrm>
        </p:spPr>
        <p:txBody>
          <a:bodyPr>
            <a:normAutofit fontScale="90000"/>
          </a:bodyPr>
          <a:lstStyle/>
          <a:p>
            <a:pPr algn="ctr"/>
            <a:r>
              <a:rPr lang="en-US" dirty="0">
                <a:solidFill>
                  <a:schemeClr val="bg1"/>
                </a:solidFill>
              </a:rPr>
              <a:t>3. How to apply for a child license</a:t>
            </a:r>
          </a:p>
        </p:txBody>
      </p:sp>
      <p:sp>
        <p:nvSpPr>
          <p:cNvPr id="3" name="Subtitle 2">
            <a:extLst>
              <a:ext uri="{FF2B5EF4-FFF2-40B4-BE49-F238E27FC236}">
                <a16:creationId xmlns:a16="http://schemas.microsoft.com/office/drawing/2014/main" id="{ABE008F7-0FCD-1B0C-0C86-7604EEF1F865}"/>
              </a:ext>
            </a:extLst>
          </p:cNvPr>
          <p:cNvSpPr>
            <a:spLocks noGrp="1"/>
          </p:cNvSpPr>
          <p:nvPr>
            <p:ph type="subTitle" idx="1"/>
          </p:nvPr>
        </p:nvSpPr>
        <p:spPr>
          <a:xfrm>
            <a:off x="-2" y="1103889"/>
            <a:ext cx="12192001" cy="5751610"/>
          </a:xfrm>
        </p:spPr>
        <p:txBody>
          <a:bodyPr/>
          <a:lstStyle/>
          <a:p>
            <a:r>
              <a:rPr lang="en-US" dirty="0">
                <a:solidFill>
                  <a:schemeClr val="bg1"/>
                </a:solidFill>
              </a:rPr>
              <a:t>First, quite often a casting agency will help you with the application process.</a:t>
            </a:r>
          </a:p>
          <a:p>
            <a:r>
              <a:rPr lang="en-US" dirty="0">
                <a:solidFill>
                  <a:schemeClr val="bg1"/>
                </a:solidFill>
              </a:rPr>
              <a:t>Here we’ll cover applying for a license directly yourself.</a:t>
            </a:r>
          </a:p>
          <a:p>
            <a:endParaRPr lang="en-US" dirty="0">
              <a:solidFill>
                <a:schemeClr val="bg1"/>
              </a:solidFill>
            </a:endParaRPr>
          </a:p>
          <a:p>
            <a:r>
              <a:rPr lang="en-US" dirty="0">
                <a:solidFill>
                  <a:schemeClr val="bg1"/>
                </a:solidFill>
              </a:rPr>
              <a:t>you need to find out from the parent when the child goes to school and which council is responsible for that school.</a:t>
            </a:r>
          </a:p>
          <a:p>
            <a:r>
              <a:rPr lang="en-US" dirty="0">
                <a:solidFill>
                  <a:schemeClr val="bg1"/>
                </a:solidFill>
              </a:rPr>
              <a:t>Once you have this you contact the child employment/welfare of that council give them all the information they ask for about the child and the production. We will look at an application form but the basics are location, nature of performance &amp; safeguarding.</a:t>
            </a:r>
          </a:p>
          <a:p>
            <a:endParaRPr lang="en-US" dirty="0">
              <a:solidFill>
                <a:schemeClr val="bg1"/>
              </a:solidFill>
            </a:endParaRPr>
          </a:p>
          <a:p>
            <a:r>
              <a:rPr lang="en-US" dirty="0">
                <a:solidFill>
                  <a:schemeClr val="bg1"/>
                </a:solidFill>
              </a:rPr>
              <a:t>Once you’ve sent the application in theory you wait up to 21 days and receive the license (this is not always the case)</a:t>
            </a:r>
          </a:p>
          <a:p>
            <a:endParaRPr lang="en-US" dirty="0">
              <a:solidFill>
                <a:schemeClr val="bg1"/>
              </a:solidFill>
            </a:endParaRPr>
          </a:p>
        </p:txBody>
      </p:sp>
    </p:spTree>
    <p:extLst>
      <p:ext uri="{BB962C8B-B14F-4D97-AF65-F5344CB8AC3E}">
        <p14:creationId xmlns:p14="http://schemas.microsoft.com/office/powerpoint/2010/main" val="387306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DC0A3-A936-5B73-DF3F-F43373C3936A}"/>
            </a:ext>
          </a:extLst>
        </p:cNvPr>
        <p:cNvGrpSpPr/>
        <p:nvPr/>
      </p:nvGrpSpPr>
      <p:grpSpPr>
        <a:xfrm>
          <a:off x="0" y="0"/>
          <a:ext cx="0" cy="0"/>
          <a:chOff x="0" y="0"/>
          <a:chExt cx="0" cy="0"/>
        </a:xfrm>
      </p:grpSpPr>
      <p:pic>
        <p:nvPicPr>
          <p:cNvPr id="5" name="Picture 4" descr="Abstract film texture">
            <a:extLst>
              <a:ext uri="{FF2B5EF4-FFF2-40B4-BE49-F238E27FC236}">
                <a16:creationId xmlns:a16="http://schemas.microsoft.com/office/drawing/2014/main" id="{0C7248B8-1AC3-C254-19BF-1215053CA6E2}"/>
              </a:ext>
            </a:extLst>
          </p:cNvPr>
          <p:cNvPicPr>
            <a:picLocks noChangeAspect="1"/>
          </p:cNvPicPr>
          <p:nvPr/>
        </p:nvPicPr>
        <p:blipFill>
          <a:blip r:embed="rId3"/>
          <a:stretch>
            <a:fillRect/>
          </a:stretch>
        </p:blipFill>
        <p:spPr>
          <a:xfrm>
            <a:off x="1" y="0"/>
            <a:ext cx="12192000" cy="6855499"/>
          </a:xfrm>
          <a:prstGeom prst="rect">
            <a:avLst/>
          </a:prstGeom>
        </p:spPr>
      </p:pic>
      <p:sp>
        <p:nvSpPr>
          <p:cNvPr id="2" name="Title 1">
            <a:extLst>
              <a:ext uri="{FF2B5EF4-FFF2-40B4-BE49-F238E27FC236}">
                <a16:creationId xmlns:a16="http://schemas.microsoft.com/office/drawing/2014/main" id="{14B2424A-6EA3-1D91-52AB-E64D448A154F}"/>
              </a:ext>
            </a:extLst>
          </p:cNvPr>
          <p:cNvSpPr>
            <a:spLocks noGrp="1"/>
          </p:cNvSpPr>
          <p:nvPr>
            <p:ph type="ctrTitle"/>
          </p:nvPr>
        </p:nvSpPr>
        <p:spPr>
          <a:xfrm>
            <a:off x="0" y="1"/>
            <a:ext cx="12191999" cy="985234"/>
          </a:xfrm>
        </p:spPr>
        <p:txBody>
          <a:bodyPr/>
          <a:lstStyle/>
          <a:p>
            <a:pPr algn="ctr"/>
            <a:r>
              <a:rPr lang="en-US" dirty="0">
                <a:solidFill>
                  <a:schemeClr val="bg1"/>
                </a:solidFill>
              </a:rPr>
              <a:t>3a. How to apply for a child license</a:t>
            </a:r>
            <a:endParaRPr lang="en-US" dirty="0"/>
          </a:p>
        </p:txBody>
      </p:sp>
      <p:sp>
        <p:nvSpPr>
          <p:cNvPr id="3" name="Subtitle 2">
            <a:extLst>
              <a:ext uri="{FF2B5EF4-FFF2-40B4-BE49-F238E27FC236}">
                <a16:creationId xmlns:a16="http://schemas.microsoft.com/office/drawing/2014/main" id="{FC9F6F3F-4527-C0E0-1C5C-9B8634E8C6C6}"/>
              </a:ext>
            </a:extLst>
          </p:cNvPr>
          <p:cNvSpPr>
            <a:spLocks noGrp="1"/>
          </p:cNvSpPr>
          <p:nvPr>
            <p:ph type="subTitle" idx="1"/>
          </p:nvPr>
        </p:nvSpPr>
        <p:spPr>
          <a:xfrm>
            <a:off x="0" y="985235"/>
            <a:ext cx="12192000" cy="5872765"/>
          </a:xfrm>
        </p:spPr>
        <p:txBody>
          <a:bodyPr>
            <a:normAutofit/>
          </a:bodyPr>
          <a:lstStyle/>
          <a:p>
            <a:r>
              <a:rPr lang="en-US" dirty="0">
                <a:solidFill>
                  <a:schemeClr val="bg1"/>
                </a:solidFill>
              </a:rPr>
              <a:t>You cannot just send the application and forget about it. Not all councils work equally. You must chase up.</a:t>
            </a:r>
          </a:p>
          <a:p>
            <a:r>
              <a:rPr lang="en-US" sz="2800" dirty="0">
                <a:solidFill>
                  <a:schemeClr val="bg1"/>
                </a:solidFill>
              </a:rPr>
              <a:t>Amendments</a:t>
            </a:r>
          </a:p>
          <a:p>
            <a:r>
              <a:rPr lang="en-US" dirty="0">
                <a:solidFill>
                  <a:schemeClr val="bg1"/>
                </a:solidFill>
              </a:rPr>
              <a:t>A license must be totally up to date and accurate for the child. This means if the location of the children performance has changed. We must get the license amended.</a:t>
            </a:r>
          </a:p>
          <a:p>
            <a:r>
              <a:rPr lang="en-US" sz="1600" dirty="0">
                <a:solidFill>
                  <a:schemeClr val="bg1"/>
                </a:solidFill>
              </a:rPr>
              <a:t>If the days, the child is required on set have changed. We must </a:t>
            </a:r>
            <a:r>
              <a:rPr lang="en-US" sz="1600" dirty="0" err="1">
                <a:solidFill>
                  <a:schemeClr val="bg1"/>
                </a:solidFill>
              </a:rPr>
              <a:t>getthe</a:t>
            </a:r>
            <a:r>
              <a:rPr lang="en-US" sz="1600" dirty="0">
                <a:solidFill>
                  <a:schemeClr val="bg1"/>
                </a:solidFill>
              </a:rPr>
              <a:t> license amended.</a:t>
            </a:r>
          </a:p>
          <a:p>
            <a:r>
              <a:rPr lang="en-US" sz="1600" dirty="0">
                <a:solidFill>
                  <a:schemeClr val="bg1"/>
                </a:solidFill>
              </a:rPr>
              <a:t>If anything has changed that was mentioned on the application or is mentioned on the license. The license must be amended.</a:t>
            </a:r>
          </a:p>
          <a:p>
            <a:r>
              <a:rPr lang="en-US" sz="1600" dirty="0">
                <a:solidFill>
                  <a:schemeClr val="bg1"/>
                </a:solidFill>
              </a:rPr>
              <a:t>This can become tricky, and you do end up ringing a lot of councils especially if it is last minute. Most but not all are sympathetic to the fact schedules change. </a:t>
            </a:r>
          </a:p>
          <a:p>
            <a:r>
              <a:rPr lang="en-US" sz="1600" dirty="0">
                <a:solidFill>
                  <a:schemeClr val="bg1"/>
                </a:solidFill>
              </a:rPr>
              <a:t>Treat the councils like another department of the crew, you must communicate are updates and changes to them like you would locations/design etc.</a:t>
            </a:r>
          </a:p>
        </p:txBody>
      </p:sp>
    </p:spTree>
    <p:extLst>
      <p:ext uri="{BB962C8B-B14F-4D97-AF65-F5344CB8AC3E}">
        <p14:creationId xmlns:p14="http://schemas.microsoft.com/office/powerpoint/2010/main" val="1152531325"/>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37689</TotalTime>
  <Words>2784</Words>
  <Application>Microsoft Macintosh PowerPoint</Application>
  <PresentationFormat>Widescreen</PresentationFormat>
  <Paragraphs>163</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Grandview Display</vt:lpstr>
      <vt:lpstr>DashVTI</vt:lpstr>
      <vt:lpstr>PowerPoint Presentation</vt:lpstr>
      <vt:lpstr>Development Session</vt:lpstr>
      <vt:lpstr>What we will learn today</vt:lpstr>
      <vt:lpstr>1. What is a child performance license </vt:lpstr>
      <vt:lpstr>2. What are the different rules for different age groups</vt:lpstr>
      <vt:lpstr>2a. What you need to do as a producer/AD </vt:lpstr>
      <vt:lpstr>What Would You Do?</vt:lpstr>
      <vt:lpstr>3. How to apply for a child license</vt:lpstr>
      <vt:lpstr>3a. How to apply for a child license</vt:lpstr>
      <vt:lpstr>4. Working with children/chaperones on a professional film set.</vt:lpstr>
      <vt:lpstr>4a. Working with children/chaperones on a professional film set.</vt:lpstr>
      <vt:lpstr>5. How to contact and work with casting agencies</vt:lpstr>
      <vt:lpstr>5a. How to contact and work with a casting agency</vt:lpstr>
      <vt:lpstr>Other Helpful Things to Know</vt:lpstr>
      <vt:lpstr>Other Helpful Things to Know</vt:lpstr>
      <vt:lpstr>What Would You Do?</vt:lpstr>
      <vt:lpstr>6. 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Zach Webster</dc:creator>
  <cp:lastModifiedBy>Zach Webster</cp:lastModifiedBy>
  <cp:revision>2</cp:revision>
  <dcterms:created xsi:type="dcterms:W3CDTF">2025-03-19T15:33:35Z</dcterms:created>
  <dcterms:modified xsi:type="dcterms:W3CDTF">2025-04-14T19:43:32Z</dcterms:modified>
</cp:coreProperties>
</file>